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8" r:id="rId2"/>
    <p:sldId id="289" r:id="rId3"/>
    <p:sldId id="290" r:id="rId4"/>
    <p:sldId id="291" r:id="rId5"/>
    <p:sldId id="292" r:id="rId6"/>
    <p:sldId id="293" r:id="rId7"/>
    <p:sldId id="294" r:id="rId8"/>
    <p:sldId id="295" r:id="rId9"/>
    <p:sldId id="296" r:id="rId10"/>
    <p:sldId id="297" r:id="rId11"/>
    <p:sldId id="298" r:id="rId12"/>
    <p:sldId id="299" r:id="rId13"/>
    <p:sldId id="300" r:id="rId14"/>
    <p:sldId id="301" r:id="rId15"/>
    <p:sldId id="302" r:id="rId16"/>
    <p:sldId id="303" r:id="rId17"/>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 id="273" r:id="rId35"/>
    <p:sldId id="275" r:id="rId36"/>
    <p:sldId id="276" r:id="rId37"/>
    <p:sldId id="274" r:id="rId38"/>
    <p:sldId id="277" r:id="rId39"/>
    <p:sldId id="278" r:id="rId40"/>
    <p:sldId id="279" r:id="rId41"/>
    <p:sldId id="280" r:id="rId42"/>
    <p:sldId id="281" r:id="rId43"/>
    <p:sldId id="282" r:id="rId44"/>
    <p:sldId id="283" r:id="rId45"/>
    <p:sldId id="284" r:id="rId46"/>
    <p:sldId id="285" r:id="rId47"/>
    <p:sldId id="286" r:id="rId48"/>
    <p:sldId id="287"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4" y="2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926A2-E686-C980-196A-E053CC7719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341393-5EDE-0EBB-77A6-9FD3563426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8DA744-8DCA-F0C2-8F14-8F835BB4BAB9}"/>
              </a:ext>
            </a:extLst>
          </p:cNvPr>
          <p:cNvSpPr>
            <a:spLocks noGrp="1"/>
          </p:cNvSpPr>
          <p:nvPr>
            <p:ph type="dt" sz="half" idx="10"/>
          </p:nvPr>
        </p:nvSpPr>
        <p:spPr/>
        <p:txBody>
          <a:bodyPr/>
          <a:lstStyle/>
          <a:p>
            <a:fld id="{1B24C5D4-AA75-4747-9D46-DC276DD53C6B}" type="datetimeFigureOut">
              <a:rPr lang="en-US" smtClean="0"/>
              <a:t>12/9/2023</a:t>
            </a:fld>
            <a:endParaRPr lang="en-US"/>
          </a:p>
        </p:txBody>
      </p:sp>
      <p:sp>
        <p:nvSpPr>
          <p:cNvPr id="5" name="Footer Placeholder 4">
            <a:extLst>
              <a:ext uri="{FF2B5EF4-FFF2-40B4-BE49-F238E27FC236}">
                <a16:creationId xmlns:a16="http://schemas.microsoft.com/office/drawing/2014/main" id="{31495E9A-BD6D-2ED0-94CE-FBE7B0BC1A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8F5798-4722-4EE4-4043-0F5E21B52329}"/>
              </a:ext>
            </a:extLst>
          </p:cNvPr>
          <p:cNvSpPr>
            <a:spLocks noGrp="1"/>
          </p:cNvSpPr>
          <p:nvPr>
            <p:ph type="sldNum" sz="quarter" idx="12"/>
          </p:nvPr>
        </p:nvSpPr>
        <p:spPr/>
        <p:txBody>
          <a:bodyPr/>
          <a:lstStyle/>
          <a:p>
            <a:fld id="{97B08EE2-0A10-4C61-B0A8-3ACDFE85F127}" type="slidenum">
              <a:rPr lang="en-US" smtClean="0"/>
              <a:t>‹#›</a:t>
            </a:fld>
            <a:endParaRPr lang="en-US"/>
          </a:p>
        </p:txBody>
      </p:sp>
    </p:spTree>
    <p:extLst>
      <p:ext uri="{BB962C8B-B14F-4D97-AF65-F5344CB8AC3E}">
        <p14:creationId xmlns:p14="http://schemas.microsoft.com/office/powerpoint/2010/main" val="2848359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7CCBE-0D62-4AB0-7E4D-7E7CEF2598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1D4D00-1DD2-8A49-E2F8-A3277434A6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B6A181-1AB5-A492-1241-00E302664E0A}"/>
              </a:ext>
            </a:extLst>
          </p:cNvPr>
          <p:cNvSpPr>
            <a:spLocks noGrp="1"/>
          </p:cNvSpPr>
          <p:nvPr>
            <p:ph type="dt" sz="half" idx="10"/>
          </p:nvPr>
        </p:nvSpPr>
        <p:spPr/>
        <p:txBody>
          <a:bodyPr/>
          <a:lstStyle/>
          <a:p>
            <a:fld id="{1B24C5D4-AA75-4747-9D46-DC276DD53C6B}" type="datetimeFigureOut">
              <a:rPr lang="en-US" smtClean="0"/>
              <a:t>12/9/2023</a:t>
            </a:fld>
            <a:endParaRPr lang="en-US"/>
          </a:p>
        </p:txBody>
      </p:sp>
      <p:sp>
        <p:nvSpPr>
          <p:cNvPr id="5" name="Footer Placeholder 4">
            <a:extLst>
              <a:ext uri="{FF2B5EF4-FFF2-40B4-BE49-F238E27FC236}">
                <a16:creationId xmlns:a16="http://schemas.microsoft.com/office/drawing/2014/main" id="{50A92CF4-A522-4D4B-D8A4-E01B61298D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DAAFFC-01C3-224A-9F46-647337D50F01}"/>
              </a:ext>
            </a:extLst>
          </p:cNvPr>
          <p:cNvSpPr>
            <a:spLocks noGrp="1"/>
          </p:cNvSpPr>
          <p:nvPr>
            <p:ph type="sldNum" sz="quarter" idx="12"/>
          </p:nvPr>
        </p:nvSpPr>
        <p:spPr/>
        <p:txBody>
          <a:bodyPr/>
          <a:lstStyle/>
          <a:p>
            <a:fld id="{97B08EE2-0A10-4C61-B0A8-3ACDFE85F127}" type="slidenum">
              <a:rPr lang="en-US" smtClean="0"/>
              <a:t>‹#›</a:t>
            </a:fld>
            <a:endParaRPr lang="en-US"/>
          </a:p>
        </p:txBody>
      </p:sp>
    </p:spTree>
    <p:extLst>
      <p:ext uri="{BB962C8B-B14F-4D97-AF65-F5344CB8AC3E}">
        <p14:creationId xmlns:p14="http://schemas.microsoft.com/office/powerpoint/2010/main" val="1949575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28132C-2464-3634-4DB5-139CD89E5D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257F98A-68BE-0247-C1F0-3F750B0687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C6B903-946A-A728-71BD-19A1B7A35539}"/>
              </a:ext>
            </a:extLst>
          </p:cNvPr>
          <p:cNvSpPr>
            <a:spLocks noGrp="1"/>
          </p:cNvSpPr>
          <p:nvPr>
            <p:ph type="dt" sz="half" idx="10"/>
          </p:nvPr>
        </p:nvSpPr>
        <p:spPr/>
        <p:txBody>
          <a:bodyPr/>
          <a:lstStyle/>
          <a:p>
            <a:fld id="{1B24C5D4-AA75-4747-9D46-DC276DD53C6B}" type="datetimeFigureOut">
              <a:rPr lang="en-US" smtClean="0"/>
              <a:t>12/9/2023</a:t>
            </a:fld>
            <a:endParaRPr lang="en-US"/>
          </a:p>
        </p:txBody>
      </p:sp>
      <p:sp>
        <p:nvSpPr>
          <p:cNvPr id="5" name="Footer Placeholder 4">
            <a:extLst>
              <a:ext uri="{FF2B5EF4-FFF2-40B4-BE49-F238E27FC236}">
                <a16:creationId xmlns:a16="http://schemas.microsoft.com/office/drawing/2014/main" id="{3169E581-721D-5B4E-5622-7E9674944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CFD11A-00B6-B24A-4BA6-F2F37B90E802}"/>
              </a:ext>
            </a:extLst>
          </p:cNvPr>
          <p:cNvSpPr>
            <a:spLocks noGrp="1"/>
          </p:cNvSpPr>
          <p:nvPr>
            <p:ph type="sldNum" sz="quarter" idx="12"/>
          </p:nvPr>
        </p:nvSpPr>
        <p:spPr/>
        <p:txBody>
          <a:bodyPr/>
          <a:lstStyle/>
          <a:p>
            <a:fld id="{97B08EE2-0A10-4C61-B0A8-3ACDFE85F127}" type="slidenum">
              <a:rPr lang="en-US" smtClean="0"/>
              <a:t>‹#›</a:t>
            </a:fld>
            <a:endParaRPr lang="en-US"/>
          </a:p>
        </p:txBody>
      </p:sp>
    </p:spTree>
    <p:extLst>
      <p:ext uri="{BB962C8B-B14F-4D97-AF65-F5344CB8AC3E}">
        <p14:creationId xmlns:p14="http://schemas.microsoft.com/office/powerpoint/2010/main" val="4263404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B38F3-959D-232E-4B3A-D68CC97989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622B17-0AEE-A8E9-44A0-51C162EA9B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557942-7E0A-68F2-BD22-E002EEF75C87}"/>
              </a:ext>
            </a:extLst>
          </p:cNvPr>
          <p:cNvSpPr>
            <a:spLocks noGrp="1"/>
          </p:cNvSpPr>
          <p:nvPr>
            <p:ph type="dt" sz="half" idx="10"/>
          </p:nvPr>
        </p:nvSpPr>
        <p:spPr/>
        <p:txBody>
          <a:bodyPr/>
          <a:lstStyle/>
          <a:p>
            <a:fld id="{1B24C5D4-AA75-4747-9D46-DC276DD53C6B}" type="datetimeFigureOut">
              <a:rPr lang="en-US" smtClean="0"/>
              <a:t>12/9/2023</a:t>
            </a:fld>
            <a:endParaRPr lang="en-US"/>
          </a:p>
        </p:txBody>
      </p:sp>
      <p:sp>
        <p:nvSpPr>
          <p:cNvPr id="5" name="Footer Placeholder 4">
            <a:extLst>
              <a:ext uri="{FF2B5EF4-FFF2-40B4-BE49-F238E27FC236}">
                <a16:creationId xmlns:a16="http://schemas.microsoft.com/office/drawing/2014/main" id="{4F19628A-652A-1C36-A3FD-0915CAC955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9C9FD9-3022-4ECD-C8D0-4028BBA8DB0F}"/>
              </a:ext>
            </a:extLst>
          </p:cNvPr>
          <p:cNvSpPr>
            <a:spLocks noGrp="1"/>
          </p:cNvSpPr>
          <p:nvPr>
            <p:ph type="sldNum" sz="quarter" idx="12"/>
          </p:nvPr>
        </p:nvSpPr>
        <p:spPr/>
        <p:txBody>
          <a:bodyPr/>
          <a:lstStyle/>
          <a:p>
            <a:fld id="{97B08EE2-0A10-4C61-B0A8-3ACDFE85F127}" type="slidenum">
              <a:rPr lang="en-US" smtClean="0"/>
              <a:t>‹#›</a:t>
            </a:fld>
            <a:endParaRPr lang="en-US"/>
          </a:p>
        </p:txBody>
      </p:sp>
    </p:spTree>
    <p:extLst>
      <p:ext uri="{BB962C8B-B14F-4D97-AF65-F5344CB8AC3E}">
        <p14:creationId xmlns:p14="http://schemas.microsoft.com/office/powerpoint/2010/main" val="3289797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6AE3D-1880-311F-CDA9-6F412C878A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646A8A-95A7-120E-74AF-8036DE4F78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102BC2-D247-D7DD-7989-BD1CD156F5EA}"/>
              </a:ext>
            </a:extLst>
          </p:cNvPr>
          <p:cNvSpPr>
            <a:spLocks noGrp="1"/>
          </p:cNvSpPr>
          <p:nvPr>
            <p:ph type="dt" sz="half" idx="10"/>
          </p:nvPr>
        </p:nvSpPr>
        <p:spPr/>
        <p:txBody>
          <a:bodyPr/>
          <a:lstStyle/>
          <a:p>
            <a:fld id="{1B24C5D4-AA75-4747-9D46-DC276DD53C6B}" type="datetimeFigureOut">
              <a:rPr lang="en-US" smtClean="0"/>
              <a:t>12/9/2023</a:t>
            </a:fld>
            <a:endParaRPr lang="en-US"/>
          </a:p>
        </p:txBody>
      </p:sp>
      <p:sp>
        <p:nvSpPr>
          <p:cNvPr id="5" name="Footer Placeholder 4">
            <a:extLst>
              <a:ext uri="{FF2B5EF4-FFF2-40B4-BE49-F238E27FC236}">
                <a16:creationId xmlns:a16="http://schemas.microsoft.com/office/drawing/2014/main" id="{8C3DEE63-A63A-307F-8C5A-565A2CDE61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B7670-53E6-FD6E-BA14-043257829127}"/>
              </a:ext>
            </a:extLst>
          </p:cNvPr>
          <p:cNvSpPr>
            <a:spLocks noGrp="1"/>
          </p:cNvSpPr>
          <p:nvPr>
            <p:ph type="sldNum" sz="quarter" idx="12"/>
          </p:nvPr>
        </p:nvSpPr>
        <p:spPr/>
        <p:txBody>
          <a:bodyPr/>
          <a:lstStyle/>
          <a:p>
            <a:fld id="{97B08EE2-0A10-4C61-B0A8-3ACDFE85F127}" type="slidenum">
              <a:rPr lang="en-US" smtClean="0"/>
              <a:t>‹#›</a:t>
            </a:fld>
            <a:endParaRPr lang="en-US"/>
          </a:p>
        </p:txBody>
      </p:sp>
    </p:spTree>
    <p:extLst>
      <p:ext uri="{BB962C8B-B14F-4D97-AF65-F5344CB8AC3E}">
        <p14:creationId xmlns:p14="http://schemas.microsoft.com/office/powerpoint/2010/main" val="2265145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84861-EFA7-543D-CD13-C56976DFCF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3FE295-2015-8AA9-10C4-62AD7DA6F5A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04821C-9DF3-3634-CD15-2A3C173EAB1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8C4248-BA18-735E-DD63-330F2E4E8893}"/>
              </a:ext>
            </a:extLst>
          </p:cNvPr>
          <p:cNvSpPr>
            <a:spLocks noGrp="1"/>
          </p:cNvSpPr>
          <p:nvPr>
            <p:ph type="dt" sz="half" idx="10"/>
          </p:nvPr>
        </p:nvSpPr>
        <p:spPr/>
        <p:txBody>
          <a:bodyPr/>
          <a:lstStyle/>
          <a:p>
            <a:fld id="{1B24C5D4-AA75-4747-9D46-DC276DD53C6B}" type="datetimeFigureOut">
              <a:rPr lang="en-US" smtClean="0"/>
              <a:t>12/9/2023</a:t>
            </a:fld>
            <a:endParaRPr lang="en-US"/>
          </a:p>
        </p:txBody>
      </p:sp>
      <p:sp>
        <p:nvSpPr>
          <p:cNvPr id="6" name="Footer Placeholder 5">
            <a:extLst>
              <a:ext uri="{FF2B5EF4-FFF2-40B4-BE49-F238E27FC236}">
                <a16:creationId xmlns:a16="http://schemas.microsoft.com/office/drawing/2014/main" id="{5954D878-EA57-8A98-2FFF-747C4734F1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8795F-D04D-60BF-6526-9540E9060316}"/>
              </a:ext>
            </a:extLst>
          </p:cNvPr>
          <p:cNvSpPr>
            <a:spLocks noGrp="1"/>
          </p:cNvSpPr>
          <p:nvPr>
            <p:ph type="sldNum" sz="quarter" idx="12"/>
          </p:nvPr>
        </p:nvSpPr>
        <p:spPr/>
        <p:txBody>
          <a:bodyPr/>
          <a:lstStyle/>
          <a:p>
            <a:fld id="{97B08EE2-0A10-4C61-B0A8-3ACDFE85F127}" type="slidenum">
              <a:rPr lang="en-US" smtClean="0"/>
              <a:t>‹#›</a:t>
            </a:fld>
            <a:endParaRPr lang="en-US"/>
          </a:p>
        </p:txBody>
      </p:sp>
    </p:spTree>
    <p:extLst>
      <p:ext uri="{BB962C8B-B14F-4D97-AF65-F5344CB8AC3E}">
        <p14:creationId xmlns:p14="http://schemas.microsoft.com/office/powerpoint/2010/main" val="2979976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0322B-9A12-9C2A-4937-54F342FE6A8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172BB55-4264-A12A-302B-A40ECF77BE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6CA1C1-4BE0-457C-DD37-E9F777C6EE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1D89B9-F8F7-D646-0809-AE13AEC9FE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E8439E-D32D-B6AE-3E7B-08195583E5C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627A36-2D3B-AB9C-327E-7FD81C232727}"/>
              </a:ext>
            </a:extLst>
          </p:cNvPr>
          <p:cNvSpPr>
            <a:spLocks noGrp="1"/>
          </p:cNvSpPr>
          <p:nvPr>
            <p:ph type="dt" sz="half" idx="10"/>
          </p:nvPr>
        </p:nvSpPr>
        <p:spPr/>
        <p:txBody>
          <a:bodyPr/>
          <a:lstStyle/>
          <a:p>
            <a:fld id="{1B24C5D4-AA75-4747-9D46-DC276DD53C6B}" type="datetimeFigureOut">
              <a:rPr lang="en-US" smtClean="0"/>
              <a:t>12/9/2023</a:t>
            </a:fld>
            <a:endParaRPr lang="en-US"/>
          </a:p>
        </p:txBody>
      </p:sp>
      <p:sp>
        <p:nvSpPr>
          <p:cNvPr id="8" name="Footer Placeholder 7">
            <a:extLst>
              <a:ext uri="{FF2B5EF4-FFF2-40B4-BE49-F238E27FC236}">
                <a16:creationId xmlns:a16="http://schemas.microsoft.com/office/drawing/2014/main" id="{05719AD8-0F1A-CE7C-C0D3-22C8716A8CF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A3AA45-A3E1-1DB0-F0A7-3D3D000DDB15}"/>
              </a:ext>
            </a:extLst>
          </p:cNvPr>
          <p:cNvSpPr>
            <a:spLocks noGrp="1"/>
          </p:cNvSpPr>
          <p:nvPr>
            <p:ph type="sldNum" sz="quarter" idx="12"/>
          </p:nvPr>
        </p:nvSpPr>
        <p:spPr/>
        <p:txBody>
          <a:bodyPr/>
          <a:lstStyle/>
          <a:p>
            <a:fld id="{97B08EE2-0A10-4C61-B0A8-3ACDFE85F127}" type="slidenum">
              <a:rPr lang="en-US" smtClean="0"/>
              <a:t>‹#›</a:t>
            </a:fld>
            <a:endParaRPr lang="en-US"/>
          </a:p>
        </p:txBody>
      </p:sp>
    </p:spTree>
    <p:extLst>
      <p:ext uri="{BB962C8B-B14F-4D97-AF65-F5344CB8AC3E}">
        <p14:creationId xmlns:p14="http://schemas.microsoft.com/office/powerpoint/2010/main" val="415005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0A3B5-4770-95B2-0D33-6FE84C20B9B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7EF0D7F-27EA-9496-708C-43E71AFC183A}"/>
              </a:ext>
            </a:extLst>
          </p:cNvPr>
          <p:cNvSpPr>
            <a:spLocks noGrp="1"/>
          </p:cNvSpPr>
          <p:nvPr>
            <p:ph type="dt" sz="half" idx="10"/>
          </p:nvPr>
        </p:nvSpPr>
        <p:spPr/>
        <p:txBody>
          <a:bodyPr/>
          <a:lstStyle/>
          <a:p>
            <a:fld id="{1B24C5D4-AA75-4747-9D46-DC276DD53C6B}" type="datetimeFigureOut">
              <a:rPr lang="en-US" smtClean="0"/>
              <a:t>12/9/2023</a:t>
            </a:fld>
            <a:endParaRPr lang="en-US"/>
          </a:p>
        </p:txBody>
      </p:sp>
      <p:sp>
        <p:nvSpPr>
          <p:cNvPr id="4" name="Footer Placeholder 3">
            <a:extLst>
              <a:ext uri="{FF2B5EF4-FFF2-40B4-BE49-F238E27FC236}">
                <a16:creationId xmlns:a16="http://schemas.microsoft.com/office/drawing/2014/main" id="{9FB8E944-631C-D991-A249-7154960E28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942FE4-AD43-5C53-CD1C-6D0EEBB7CD2F}"/>
              </a:ext>
            </a:extLst>
          </p:cNvPr>
          <p:cNvSpPr>
            <a:spLocks noGrp="1"/>
          </p:cNvSpPr>
          <p:nvPr>
            <p:ph type="sldNum" sz="quarter" idx="12"/>
          </p:nvPr>
        </p:nvSpPr>
        <p:spPr/>
        <p:txBody>
          <a:bodyPr/>
          <a:lstStyle/>
          <a:p>
            <a:fld id="{97B08EE2-0A10-4C61-B0A8-3ACDFE85F127}" type="slidenum">
              <a:rPr lang="en-US" smtClean="0"/>
              <a:t>‹#›</a:t>
            </a:fld>
            <a:endParaRPr lang="en-US"/>
          </a:p>
        </p:txBody>
      </p:sp>
    </p:spTree>
    <p:extLst>
      <p:ext uri="{BB962C8B-B14F-4D97-AF65-F5344CB8AC3E}">
        <p14:creationId xmlns:p14="http://schemas.microsoft.com/office/powerpoint/2010/main" val="1967756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B39688-3C5A-6038-027A-D8F75F794ADD}"/>
              </a:ext>
            </a:extLst>
          </p:cNvPr>
          <p:cNvSpPr>
            <a:spLocks noGrp="1"/>
          </p:cNvSpPr>
          <p:nvPr>
            <p:ph type="dt" sz="half" idx="10"/>
          </p:nvPr>
        </p:nvSpPr>
        <p:spPr/>
        <p:txBody>
          <a:bodyPr/>
          <a:lstStyle/>
          <a:p>
            <a:fld id="{1B24C5D4-AA75-4747-9D46-DC276DD53C6B}" type="datetimeFigureOut">
              <a:rPr lang="en-US" smtClean="0"/>
              <a:t>12/9/2023</a:t>
            </a:fld>
            <a:endParaRPr lang="en-US"/>
          </a:p>
        </p:txBody>
      </p:sp>
      <p:sp>
        <p:nvSpPr>
          <p:cNvPr id="3" name="Footer Placeholder 2">
            <a:extLst>
              <a:ext uri="{FF2B5EF4-FFF2-40B4-BE49-F238E27FC236}">
                <a16:creationId xmlns:a16="http://schemas.microsoft.com/office/drawing/2014/main" id="{9A1F69E8-E386-ADFA-8CCB-41F4B990160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A23B840-BC71-932C-BFDD-A9E2D87FF009}"/>
              </a:ext>
            </a:extLst>
          </p:cNvPr>
          <p:cNvSpPr>
            <a:spLocks noGrp="1"/>
          </p:cNvSpPr>
          <p:nvPr>
            <p:ph type="sldNum" sz="quarter" idx="12"/>
          </p:nvPr>
        </p:nvSpPr>
        <p:spPr/>
        <p:txBody>
          <a:bodyPr/>
          <a:lstStyle/>
          <a:p>
            <a:fld id="{97B08EE2-0A10-4C61-B0A8-3ACDFE85F127}" type="slidenum">
              <a:rPr lang="en-US" smtClean="0"/>
              <a:t>‹#›</a:t>
            </a:fld>
            <a:endParaRPr lang="en-US"/>
          </a:p>
        </p:txBody>
      </p:sp>
    </p:spTree>
    <p:extLst>
      <p:ext uri="{BB962C8B-B14F-4D97-AF65-F5344CB8AC3E}">
        <p14:creationId xmlns:p14="http://schemas.microsoft.com/office/powerpoint/2010/main" val="2102930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033EA-09D5-6DCE-E89E-5166B8E0C1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68D2CF6-77C2-10BF-262D-9E90F2C498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AE07CE8-C54A-D365-C64D-4681EE6D44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908456-F1CB-9767-B9CB-BFC7E4AA7B77}"/>
              </a:ext>
            </a:extLst>
          </p:cNvPr>
          <p:cNvSpPr>
            <a:spLocks noGrp="1"/>
          </p:cNvSpPr>
          <p:nvPr>
            <p:ph type="dt" sz="half" idx="10"/>
          </p:nvPr>
        </p:nvSpPr>
        <p:spPr/>
        <p:txBody>
          <a:bodyPr/>
          <a:lstStyle/>
          <a:p>
            <a:fld id="{1B24C5D4-AA75-4747-9D46-DC276DD53C6B}" type="datetimeFigureOut">
              <a:rPr lang="en-US" smtClean="0"/>
              <a:t>12/9/2023</a:t>
            </a:fld>
            <a:endParaRPr lang="en-US"/>
          </a:p>
        </p:txBody>
      </p:sp>
      <p:sp>
        <p:nvSpPr>
          <p:cNvPr id="6" name="Footer Placeholder 5">
            <a:extLst>
              <a:ext uri="{FF2B5EF4-FFF2-40B4-BE49-F238E27FC236}">
                <a16:creationId xmlns:a16="http://schemas.microsoft.com/office/drawing/2014/main" id="{C837515D-5FB0-3091-2D69-CE03800DCA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C51D16-AB9D-B3F0-21DF-73B9BDDB1FC6}"/>
              </a:ext>
            </a:extLst>
          </p:cNvPr>
          <p:cNvSpPr>
            <a:spLocks noGrp="1"/>
          </p:cNvSpPr>
          <p:nvPr>
            <p:ph type="sldNum" sz="quarter" idx="12"/>
          </p:nvPr>
        </p:nvSpPr>
        <p:spPr/>
        <p:txBody>
          <a:bodyPr/>
          <a:lstStyle/>
          <a:p>
            <a:fld id="{97B08EE2-0A10-4C61-B0A8-3ACDFE85F127}" type="slidenum">
              <a:rPr lang="en-US" smtClean="0"/>
              <a:t>‹#›</a:t>
            </a:fld>
            <a:endParaRPr lang="en-US"/>
          </a:p>
        </p:txBody>
      </p:sp>
    </p:spTree>
    <p:extLst>
      <p:ext uri="{BB962C8B-B14F-4D97-AF65-F5344CB8AC3E}">
        <p14:creationId xmlns:p14="http://schemas.microsoft.com/office/powerpoint/2010/main" val="9855771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E1349-9BC1-32DC-DA46-18F5773EF9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303293-1D2A-CDC8-FD9D-AEE785EC96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A580F3-8E84-0F8D-7564-29F64DD6E0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AC05DC-62A0-C69E-A9DD-BF03352E1FC9}"/>
              </a:ext>
            </a:extLst>
          </p:cNvPr>
          <p:cNvSpPr>
            <a:spLocks noGrp="1"/>
          </p:cNvSpPr>
          <p:nvPr>
            <p:ph type="dt" sz="half" idx="10"/>
          </p:nvPr>
        </p:nvSpPr>
        <p:spPr/>
        <p:txBody>
          <a:bodyPr/>
          <a:lstStyle/>
          <a:p>
            <a:fld id="{1B24C5D4-AA75-4747-9D46-DC276DD53C6B}" type="datetimeFigureOut">
              <a:rPr lang="en-US" smtClean="0"/>
              <a:t>12/9/2023</a:t>
            </a:fld>
            <a:endParaRPr lang="en-US"/>
          </a:p>
        </p:txBody>
      </p:sp>
      <p:sp>
        <p:nvSpPr>
          <p:cNvPr id="6" name="Footer Placeholder 5">
            <a:extLst>
              <a:ext uri="{FF2B5EF4-FFF2-40B4-BE49-F238E27FC236}">
                <a16:creationId xmlns:a16="http://schemas.microsoft.com/office/drawing/2014/main" id="{506C73F5-0862-B106-07C5-6AF9D86ED9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B89D49-C4D5-3818-A29F-640EE5B8D6EF}"/>
              </a:ext>
            </a:extLst>
          </p:cNvPr>
          <p:cNvSpPr>
            <a:spLocks noGrp="1"/>
          </p:cNvSpPr>
          <p:nvPr>
            <p:ph type="sldNum" sz="quarter" idx="12"/>
          </p:nvPr>
        </p:nvSpPr>
        <p:spPr/>
        <p:txBody>
          <a:bodyPr/>
          <a:lstStyle/>
          <a:p>
            <a:fld id="{97B08EE2-0A10-4C61-B0A8-3ACDFE85F127}" type="slidenum">
              <a:rPr lang="en-US" smtClean="0"/>
              <a:t>‹#›</a:t>
            </a:fld>
            <a:endParaRPr lang="en-US"/>
          </a:p>
        </p:txBody>
      </p:sp>
    </p:spTree>
    <p:extLst>
      <p:ext uri="{BB962C8B-B14F-4D97-AF65-F5344CB8AC3E}">
        <p14:creationId xmlns:p14="http://schemas.microsoft.com/office/powerpoint/2010/main" val="39032042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5D7E24-2447-F570-7976-F27AD3245D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D1E7B0E-DE4D-3664-DB4A-D2F523BBF4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05BAF6-4456-092A-C845-19A7BB31FF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24C5D4-AA75-4747-9D46-DC276DD53C6B}" type="datetimeFigureOut">
              <a:rPr lang="en-US" smtClean="0"/>
              <a:t>12/9/2023</a:t>
            </a:fld>
            <a:endParaRPr lang="en-US"/>
          </a:p>
        </p:txBody>
      </p:sp>
      <p:sp>
        <p:nvSpPr>
          <p:cNvPr id="5" name="Footer Placeholder 4">
            <a:extLst>
              <a:ext uri="{FF2B5EF4-FFF2-40B4-BE49-F238E27FC236}">
                <a16:creationId xmlns:a16="http://schemas.microsoft.com/office/drawing/2014/main" id="{77E8C635-5BF6-185B-664D-B9FA48A31E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3F2EB9-379C-62B8-E370-4E54B98547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B08EE2-0A10-4C61-B0A8-3ACDFE85F127}" type="slidenum">
              <a:rPr lang="en-US" smtClean="0"/>
              <a:t>‹#›</a:t>
            </a:fld>
            <a:endParaRPr lang="en-US"/>
          </a:p>
        </p:txBody>
      </p:sp>
    </p:spTree>
    <p:extLst>
      <p:ext uri="{BB962C8B-B14F-4D97-AF65-F5344CB8AC3E}">
        <p14:creationId xmlns:p14="http://schemas.microsoft.com/office/powerpoint/2010/main" val="4463115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3" name="Freeform: Shape 1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4BE848DB-85B8-1E31-1632-D33768873298}"/>
              </a:ext>
            </a:extLst>
          </p:cNvPr>
          <p:cNvPicPr>
            <a:picLocks noGrp="1" noChangeAspect="1"/>
          </p:cNvPicPr>
          <p:nvPr>
            <p:ph idx="1"/>
          </p:nvPr>
        </p:nvPicPr>
        <p:blipFill>
          <a:blip r:embed="rId2"/>
          <a:stretch>
            <a:fillRect/>
          </a:stretch>
        </p:blipFill>
        <p:spPr>
          <a:xfrm>
            <a:off x="1187572" y="643467"/>
            <a:ext cx="9816856" cy="5571065"/>
          </a:xfrm>
          <a:prstGeom prst="rect">
            <a:avLst/>
          </a:prstGeom>
          <a:ln>
            <a:noFill/>
          </a:ln>
        </p:spPr>
      </p:pic>
    </p:spTree>
    <p:extLst>
      <p:ext uri="{BB962C8B-B14F-4D97-AF65-F5344CB8AC3E}">
        <p14:creationId xmlns:p14="http://schemas.microsoft.com/office/powerpoint/2010/main" val="1064820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1B2B030-4738-4359-9E46-144B7C8BFF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 y="8300"/>
            <a:ext cx="12193117" cy="68497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4" name="Rectangle 13">
            <a:extLst>
              <a:ext uri="{FF2B5EF4-FFF2-40B4-BE49-F238E27FC236}">
                <a16:creationId xmlns:a16="http://schemas.microsoft.com/office/drawing/2014/main" id="{E722B2DD-E14D-4972-9D98-5D6E61B1B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29D93FB8-0F39-5141-26F1-171B86ADE598}"/>
              </a:ext>
            </a:extLst>
          </p:cNvPr>
          <p:cNvPicPr>
            <a:picLocks noGrp="1" noChangeAspect="1"/>
          </p:cNvPicPr>
          <p:nvPr>
            <p:ph idx="1"/>
          </p:nvPr>
        </p:nvPicPr>
        <p:blipFill rotWithShape="1">
          <a:blip r:embed="rId2"/>
          <a:srcRect r="565"/>
          <a:stretch/>
        </p:blipFill>
        <p:spPr>
          <a:xfrm>
            <a:off x="20" y="10"/>
            <a:ext cx="12191980" cy="6866290"/>
          </a:xfrm>
          <a:prstGeom prst="rect">
            <a:avLst/>
          </a:prstGeom>
        </p:spPr>
      </p:pic>
    </p:spTree>
    <p:extLst>
      <p:ext uri="{BB962C8B-B14F-4D97-AF65-F5344CB8AC3E}">
        <p14:creationId xmlns:p14="http://schemas.microsoft.com/office/powerpoint/2010/main" val="734967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3" name="Freeform: Shape 1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91E13B0B-D2B0-035E-F016-27C2C7F6F3B8}"/>
              </a:ext>
            </a:extLst>
          </p:cNvPr>
          <p:cNvPicPr>
            <a:picLocks noGrp="1" noChangeAspect="1"/>
          </p:cNvPicPr>
          <p:nvPr>
            <p:ph idx="1"/>
          </p:nvPr>
        </p:nvPicPr>
        <p:blipFill>
          <a:blip r:embed="rId2"/>
          <a:stretch>
            <a:fillRect/>
          </a:stretch>
        </p:blipFill>
        <p:spPr>
          <a:xfrm>
            <a:off x="1230441" y="643467"/>
            <a:ext cx="9731117" cy="5571065"/>
          </a:xfrm>
          <a:prstGeom prst="rect">
            <a:avLst/>
          </a:prstGeom>
          <a:ln>
            <a:noFill/>
          </a:ln>
        </p:spPr>
      </p:pic>
    </p:spTree>
    <p:extLst>
      <p:ext uri="{BB962C8B-B14F-4D97-AF65-F5344CB8AC3E}">
        <p14:creationId xmlns:p14="http://schemas.microsoft.com/office/powerpoint/2010/main" val="2656258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A78A01F-F8F3-043A-D1A8-61A86AB12A26}"/>
              </a:ext>
            </a:extLst>
          </p:cNvPr>
          <p:cNvPicPr>
            <a:picLocks noGrp="1" noChangeAspect="1"/>
          </p:cNvPicPr>
          <p:nvPr>
            <p:ph idx="1"/>
          </p:nvPr>
        </p:nvPicPr>
        <p:blipFill rotWithShape="1">
          <a:blip r:embed="rId2"/>
          <a:srcRect r="834" b="-1"/>
          <a:stretch/>
        </p:blipFill>
        <p:spPr>
          <a:xfrm>
            <a:off x="-6588" y="10"/>
            <a:ext cx="12198588" cy="6857990"/>
          </a:xfrm>
          <a:prstGeom prst="rect">
            <a:avLst/>
          </a:prstGeom>
        </p:spPr>
      </p:pic>
    </p:spTree>
    <p:extLst>
      <p:ext uri="{BB962C8B-B14F-4D97-AF65-F5344CB8AC3E}">
        <p14:creationId xmlns:p14="http://schemas.microsoft.com/office/powerpoint/2010/main" val="21083287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D95BCCB-3017-A723-694A-E24D88CC4722}"/>
              </a:ext>
            </a:extLst>
          </p:cNvPr>
          <p:cNvPicPr>
            <a:picLocks noGrp="1" noChangeAspect="1"/>
          </p:cNvPicPr>
          <p:nvPr>
            <p:ph idx="1"/>
          </p:nvPr>
        </p:nvPicPr>
        <p:blipFill rotWithShape="1">
          <a:blip r:embed="rId2"/>
          <a:srcRect r="390"/>
          <a:stretch/>
        </p:blipFill>
        <p:spPr>
          <a:xfrm>
            <a:off x="-6588" y="10"/>
            <a:ext cx="12198588" cy="6857990"/>
          </a:xfrm>
          <a:prstGeom prst="rect">
            <a:avLst/>
          </a:prstGeom>
        </p:spPr>
      </p:pic>
    </p:spTree>
    <p:extLst>
      <p:ext uri="{BB962C8B-B14F-4D97-AF65-F5344CB8AC3E}">
        <p14:creationId xmlns:p14="http://schemas.microsoft.com/office/powerpoint/2010/main" val="2246380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1620604-EB54-46B9-FAE2-91539F9D694C}"/>
              </a:ext>
            </a:extLst>
          </p:cNvPr>
          <p:cNvPicPr>
            <a:picLocks noGrp="1" noChangeAspect="1"/>
          </p:cNvPicPr>
          <p:nvPr>
            <p:ph idx="1"/>
          </p:nvPr>
        </p:nvPicPr>
        <p:blipFill rotWithShape="1">
          <a:blip r:embed="rId2"/>
          <a:srcRect r="-2" b="53"/>
          <a:stretch/>
        </p:blipFill>
        <p:spPr>
          <a:xfrm>
            <a:off x="-6588" y="10"/>
            <a:ext cx="12198588" cy="6857990"/>
          </a:xfrm>
          <a:prstGeom prst="rect">
            <a:avLst/>
          </a:prstGeom>
        </p:spPr>
      </p:pic>
    </p:spTree>
    <p:extLst>
      <p:ext uri="{BB962C8B-B14F-4D97-AF65-F5344CB8AC3E}">
        <p14:creationId xmlns:p14="http://schemas.microsoft.com/office/powerpoint/2010/main" val="168693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AECB7AF-748C-A8B5-B538-080161587352}"/>
              </a:ext>
            </a:extLst>
          </p:cNvPr>
          <p:cNvPicPr>
            <a:picLocks noGrp="1" noChangeAspect="1"/>
          </p:cNvPicPr>
          <p:nvPr>
            <p:ph idx="1"/>
          </p:nvPr>
        </p:nvPicPr>
        <p:blipFill rotWithShape="1">
          <a:blip r:embed="rId2"/>
          <a:srcRect r="-2" b="495"/>
          <a:stretch/>
        </p:blipFill>
        <p:spPr>
          <a:xfrm>
            <a:off x="-6588" y="10"/>
            <a:ext cx="12198588" cy="6857990"/>
          </a:xfrm>
          <a:prstGeom prst="rect">
            <a:avLst/>
          </a:prstGeom>
        </p:spPr>
      </p:pic>
    </p:spTree>
    <p:extLst>
      <p:ext uri="{BB962C8B-B14F-4D97-AF65-F5344CB8AC3E}">
        <p14:creationId xmlns:p14="http://schemas.microsoft.com/office/powerpoint/2010/main" val="1914286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F6CC13F-57CC-E794-7D31-F77A0FC928FD}"/>
              </a:ext>
            </a:extLst>
          </p:cNvPr>
          <p:cNvPicPr>
            <a:picLocks noGrp="1" noChangeAspect="1"/>
          </p:cNvPicPr>
          <p:nvPr>
            <p:ph idx="1"/>
          </p:nvPr>
        </p:nvPicPr>
        <p:blipFill>
          <a:blip r:embed="rId2"/>
          <a:stretch>
            <a:fillRect/>
          </a:stretch>
        </p:blipFill>
        <p:spPr>
          <a:xfrm>
            <a:off x="764834" y="643466"/>
            <a:ext cx="10662332" cy="5571067"/>
          </a:xfrm>
          <a:prstGeom prst="rect">
            <a:avLst/>
          </a:prstGeom>
        </p:spPr>
      </p:pic>
    </p:spTree>
    <p:extLst>
      <p:ext uri="{BB962C8B-B14F-4D97-AF65-F5344CB8AC3E}">
        <p14:creationId xmlns:p14="http://schemas.microsoft.com/office/powerpoint/2010/main" val="177554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9A44E-6CEF-13D7-9F35-0913543B90F4}"/>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B7EDE00-C439-C1EE-D594-CE4E99CCA899}"/>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E780D428-4E29-5028-3595-87F32DC6D1B4}"/>
              </a:ext>
            </a:extLst>
          </p:cNvPr>
          <p:cNvPicPr>
            <a:picLocks noChangeAspect="1"/>
          </p:cNvPicPr>
          <p:nvPr/>
        </p:nvPicPr>
        <p:blipFill>
          <a:blip r:embed="rId2"/>
          <a:stretch>
            <a:fillRect/>
          </a:stretch>
        </p:blipFill>
        <p:spPr>
          <a:xfrm>
            <a:off x="254000" y="108662"/>
            <a:ext cx="11694159" cy="6646450"/>
          </a:xfrm>
          <a:prstGeom prst="rect">
            <a:avLst/>
          </a:prstGeom>
        </p:spPr>
      </p:pic>
    </p:spTree>
    <p:extLst>
      <p:ext uri="{BB962C8B-B14F-4D97-AF65-F5344CB8AC3E}">
        <p14:creationId xmlns:p14="http://schemas.microsoft.com/office/powerpoint/2010/main" val="33527692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diagram of a process&#10;&#10;Description automatically generated">
            <a:extLst>
              <a:ext uri="{FF2B5EF4-FFF2-40B4-BE49-F238E27FC236}">
                <a16:creationId xmlns:a16="http://schemas.microsoft.com/office/drawing/2014/main" id="{5557AF65-CC03-964B-BF51-9809BDA8A566}"/>
              </a:ext>
            </a:extLst>
          </p:cNvPr>
          <p:cNvPicPr>
            <a:picLocks noGrp="1" noChangeAspect="1"/>
          </p:cNvPicPr>
          <p:nvPr>
            <p:ph idx="1"/>
          </p:nvPr>
        </p:nvPicPr>
        <p:blipFill rotWithShape="1">
          <a:blip r:embed="rId2"/>
          <a:srcRect b="7804"/>
          <a:stretch/>
        </p:blipFill>
        <p:spPr>
          <a:xfrm>
            <a:off x="20" y="1282"/>
            <a:ext cx="12191980" cy="6856718"/>
          </a:xfrm>
          <a:prstGeom prst="rect">
            <a:avLst/>
          </a:prstGeom>
        </p:spPr>
      </p:pic>
    </p:spTree>
    <p:extLst>
      <p:ext uri="{BB962C8B-B14F-4D97-AF65-F5344CB8AC3E}">
        <p14:creationId xmlns:p14="http://schemas.microsoft.com/office/powerpoint/2010/main" val="1240547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4EFCA4F0-AEB0-751F-B18B-0A0FF99A8ACD}"/>
              </a:ext>
            </a:extLst>
          </p:cNvPr>
          <p:cNvPicPr>
            <a:picLocks noGrp="1" noChangeAspect="1"/>
          </p:cNvPicPr>
          <p:nvPr>
            <p:ph idx="1"/>
          </p:nvPr>
        </p:nvPicPr>
        <p:blipFill rotWithShape="1">
          <a:blip r:embed="rId2"/>
          <a:srcRect r="3094" b="1"/>
          <a:stretch/>
        </p:blipFill>
        <p:spPr>
          <a:xfrm>
            <a:off x="20" y="1282"/>
            <a:ext cx="12191980" cy="6856718"/>
          </a:xfrm>
          <a:prstGeom prst="rect">
            <a:avLst/>
          </a:prstGeom>
        </p:spPr>
      </p:pic>
    </p:spTree>
    <p:extLst>
      <p:ext uri="{BB962C8B-B14F-4D97-AF65-F5344CB8AC3E}">
        <p14:creationId xmlns:p14="http://schemas.microsoft.com/office/powerpoint/2010/main" val="4122086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30A49699-16AC-32FC-4889-3733A90E0610}"/>
              </a:ext>
            </a:extLst>
          </p:cNvPr>
          <p:cNvPicPr>
            <a:picLocks noGrp="1" noChangeAspect="1"/>
          </p:cNvPicPr>
          <p:nvPr>
            <p:ph idx="1"/>
          </p:nvPr>
        </p:nvPicPr>
        <p:blipFill>
          <a:blip r:embed="rId2"/>
          <a:stretch>
            <a:fillRect/>
          </a:stretch>
        </p:blipFill>
        <p:spPr>
          <a:xfrm>
            <a:off x="1143940" y="643467"/>
            <a:ext cx="9904120"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90571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A2A1E-56CE-FFDE-6DC9-8DDF7C3AB18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D68B072-7B20-872C-0B6C-AF862D6B31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1DCEC63-5F2D-E844-C933-EA5E404FA782}"/>
              </a:ext>
            </a:extLst>
          </p:cNvPr>
          <p:cNvPicPr>
            <a:picLocks noChangeAspect="1"/>
          </p:cNvPicPr>
          <p:nvPr/>
        </p:nvPicPr>
        <p:blipFill>
          <a:blip r:embed="rId2"/>
          <a:stretch>
            <a:fillRect/>
          </a:stretch>
        </p:blipFill>
        <p:spPr>
          <a:xfrm>
            <a:off x="56402" y="0"/>
            <a:ext cx="11321593" cy="5543677"/>
          </a:xfrm>
          <a:prstGeom prst="rect">
            <a:avLst/>
          </a:prstGeom>
        </p:spPr>
      </p:pic>
      <p:pic>
        <p:nvPicPr>
          <p:cNvPr id="7" name="Picture 6">
            <a:extLst>
              <a:ext uri="{FF2B5EF4-FFF2-40B4-BE49-F238E27FC236}">
                <a16:creationId xmlns:a16="http://schemas.microsoft.com/office/drawing/2014/main" id="{442DA54A-DC66-C619-5623-FD711786A7EB}"/>
              </a:ext>
            </a:extLst>
          </p:cNvPr>
          <p:cNvPicPr>
            <a:picLocks noChangeAspect="1"/>
          </p:cNvPicPr>
          <p:nvPr/>
        </p:nvPicPr>
        <p:blipFill>
          <a:blip r:embed="rId3"/>
          <a:stretch>
            <a:fillRect/>
          </a:stretch>
        </p:blipFill>
        <p:spPr>
          <a:xfrm>
            <a:off x="2885440" y="5821680"/>
            <a:ext cx="3620835" cy="896631"/>
          </a:xfrm>
          <a:prstGeom prst="rect">
            <a:avLst/>
          </a:prstGeom>
        </p:spPr>
      </p:pic>
    </p:spTree>
    <p:extLst>
      <p:ext uri="{BB962C8B-B14F-4D97-AF65-F5344CB8AC3E}">
        <p14:creationId xmlns:p14="http://schemas.microsoft.com/office/powerpoint/2010/main" val="28390259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1FFCA-6B2C-C486-5477-5879A201FAC8}"/>
              </a:ext>
            </a:extLst>
          </p:cNvPr>
          <p:cNvSpPr>
            <a:spLocks noGrp="1"/>
          </p:cNvSpPr>
          <p:nvPr>
            <p:ph type="title"/>
          </p:nvPr>
        </p:nvSpPr>
        <p:spPr/>
        <p:txBody>
          <a:bodyPr/>
          <a:lstStyle/>
          <a:p>
            <a:r>
              <a:rPr lang="en-US" dirty="0"/>
              <a:t>Project Charter</a:t>
            </a:r>
          </a:p>
        </p:txBody>
      </p:sp>
      <p:sp>
        <p:nvSpPr>
          <p:cNvPr id="3" name="Content Placeholder 2">
            <a:extLst>
              <a:ext uri="{FF2B5EF4-FFF2-40B4-BE49-F238E27FC236}">
                <a16:creationId xmlns:a16="http://schemas.microsoft.com/office/drawing/2014/main" id="{03A06034-F4D3-A21A-B9D4-FCAD0D6F7A41}"/>
              </a:ext>
            </a:extLst>
          </p:cNvPr>
          <p:cNvSpPr>
            <a:spLocks noGrp="1"/>
          </p:cNvSpPr>
          <p:nvPr>
            <p:ph idx="1"/>
          </p:nvPr>
        </p:nvSpPr>
        <p:spPr/>
        <p:txBody>
          <a:bodyPr>
            <a:normAutofit lnSpcReduction="10000"/>
          </a:bodyPr>
          <a:lstStyle/>
          <a:p>
            <a:r>
              <a:rPr lang="en-US" b="0" i="0" dirty="0">
                <a:solidFill>
                  <a:srgbClr val="374151"/>
                </a:solidFill>
                <a:effectLst/>
                <a:latin typeface="Söhne"/>
              </a:rPr>
              <a:t>Developing a Project Charter is the first step in initiating a project.</a:t>
            </a:r>
          </a:p>
          <a:p>
            <a:r>
              <a:rPr lang="en-US" b="0" i="0" dirty="0">
                <a:solidFill>
                  <a:srgbClr val="374151"/>
                </a:solidFill>
                <a:effectLst/>
                <a:latin typeface="Söhne"/>
              </a:rPr>
              <a:t>The Project Charter is a formal document that provides authority to the project manager and officially starts the project. </a:t>
            </a:r>
          </a:p>
          <a:p>
            <a:r>
              <a:rPr lang="en-US" b="0" i="0" dirty="0">
                <a:solidFill>
                  <a:srgbClr val="374151"/>
                </a:solidFill>
                <a:effectLst/>
                <a:latin typeface="Söhne"/>
              </a:rPr>
              <a:t>It outlines the project's objectives, scope, stakeholders, and overall vision.</a:t>
            </a:r>
          </a:p>
          <a:p>
            <a:r>
              <a:rPr lang="en-US" b="0" i="0" dirty="0">
                <a:solidFill>
                  <a:srgbClr val="374151"/>
                </a:solidFill>
                <a:effectLst/>
                <a:latin typeface="Söhne"/>
              </a:rPr>
              <a:t>Remember that the Project Charter is a living document and may be updated as the project progresses and more information becomes available. </a:t>
            </a:r>
          </a:p>
          <a:p>
            <a:r>
              <a:rPr lang="en-US" b="0" i="0" dirty="0">
                <a:solidFill>
                  <a:srgbClr val="374151"/>
                </a:solidFill>
                <a:effectLst/>
                <a:latin typeface="Söhne"/>
              </a:rPr>
              <a:t>Below are the key components to include when developing a Project Charter:</a:t>
            </a:r>
            <a:endParaRPr lang="en-US" dirty="0"/>
          </a:p>
        </p:txBody>
      </p:sp>
    </p:spTree>
    <p:extLst>
      <p:ext uri="{BB962C8B-B14F-4D97-AF65-F5344CB8AC3E}">
        <p14:creationId xmlns:p14="http://schemas.microsoft.com/office/powerpoint/2010/main" val="3931367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DCF1D5FE-8FD3-396C-1C12-ACEF3F4965FE}"/>
              </a:ext>
            </a:extLst>
          </p:cNvPr>
          <p:cNvPicPr>
            <a:picLocks noGrp="1" noChangeAspect="1"/>
          </p:cNvPicPr>
          <p:nvPr>
            <p:ph idx="1"/>
          </p:nvPr>
        </p:nvPicPr>
        <p:blipFill>
          <a:blip r:embed="rId2"/>
          <a:stretch>
            <a:fillRect/>
          </a:stretch>
        </p:blipFill>
        <p:spPr>
          <a:xfrm>
            <a:off x="1938487" y="643467"/>
            <a:ext cx="8315026"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99532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F425FDE1-6AFC-BA46-8716-0A0E305F677C}"/>
              </a:ext>
            </a:extLst>
          </p:cNvPr>
          <p:cNvPicPr>
            <a:picLocks noGrp="1" noChangeAspect="1"/>
          </p:cNvPicPr>
          <p:nvPr>
            <p:ph idx="1"/>
          </p:nvPr>
        </p:nvPicPr>
        <p:blipFill>
          <a:blip r:embed="rId2"/>
          <a:stretch>
            <a:fillRect/>
          </a:stretch>
        </p:blipFill>
        <p:spPr>
          <a:xfrm>
            <a:off x="1969284" y="643467"/>
            <a:ext cx="8253431"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56821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E65868-7FF2-5815-FC93-B683B1DDAAF6}"/>
              </a:ext>
            </a:extLst>
          </p:cNvPr>
          <p:cNvSpPr>
            <a:spLocks noGrp="1"/>
          </p:cNvSpPr>
          <p:nvPr>
            <p:ph idx="1"/>
          </p:nvPr>
        </p:nvSpPr>
        <p:spPr>
          <a:xfrm>
            <a:off x="838200" y="301925"/>
            <a:ext cx="10515600" cy="5875038"/>
          </a:xfrm>
        </p:spPr>
        <p:txBody>
          <a:bodyPr>
            <a:normAutofit fontScale="92500" lnSpcReduction="10000"/>
          </a:bodyPr>
          <a:lstStyle/>
          <a:p>
            <a:pPr marL="0" indent="0">
              <a:buNone/>
            </a:pPr>
            <a:r>
              <a:rPr lang="en-US" dirty="0">
                <a:solidFill>
                  <a:srgbClr val="374151"/>
                </a:solidFill>
                <a:latin typeface="Söhne"/>
              </a:rPr>
              <a:t>S</a:t>
            </a:r>
            <a:r>
              <a:rPr lang="en-US" b="0" i="0" dirty="0">
                <a:solidFill>
                  <a:srgbClr val="374151"/>
                </a:solidFill>
                <a:effectLst/>
                <a:latin typeface="Söhne"/>
              </a:rPr>
              <a:t>takeholders are individuals, groups, or organizations that may affect, be affected by, or perceive themselves to be affected by a decision, activity, or outcome of the project. </a:t>
            </a:r>
          </a:p>
          <a:p>
            <a:r>
              <a:rPr lang="en-US" sz="2600" b="1" i="0" dirty="0">
                <a:effectLst/>
                <a:latin typeface="Söhne"/>
              </a:rPr>
              <a:t>Project Sponsor</a:t>
            </a:r>
            <a:endParaRPr lang="en-US" sz="2600" dirty="0">
              <a:solidFill>
                <a:srgbClr val="374151"/>
              </a:solidFill>
              <a:latin typeface="Söhne"/>
            </a:endParaRPr>
          </a:p>
          <a:p>
            <a:r>
              <a:rPr lang="en-US" sz="2600" b="1" i="0" dirty="0">
                <a:effectLst/>
                <a:latin typeface="Söhne"/>
              </a:rPr>
              <a:t>Customers/Clients</a:t>
            </a:r>
            <a:endParaRPr lang="en-US" sz="2600" b="1" i="0" dirty="0">
              <a:solidFill>
                <a:srgbClr val="374151"/>
              </a:solidFill>
              <a:effectLst/>
              <a:latin typeface="Söhne"/>
            </a:endParaRPr>
          </a:p>
          <a:p>
            <a:r>
              <a:rPr lang="en-US" sz="2600" b="1" i="0" dirty="0">
                <a:effectLst/>
                <a:latin typeface="Söhne"/>
              </a:rPr>
              <a:t>Project Team</a:t>
            </a:r>
            <a:endParaRPr lang="en-US" sz="2600" b="1" dirty="0">
              <a:solidFill>
                <a:srgbClr val="374151"/>
              </a:solidFill>
              <a:latin typeface="Söhne"/>
            </a:endParaRPr>
          </a:p>
          <a:p>
            <a:r>
              <a:rPr lang="en-US" sz="2600" b="1" i="0" dirty="0">
                <a:effectLst/>
                <a:latin typeface="Söhne"/>
              </a:rPr>
              <a:t>Project Management Team</a:t>
            </a:r>
            <a:endParaRPr lang="en-US" sz="2600" b="1" i="0" dirty="0">
              <a:solidFill>
                <a:srgbClr val="374151"/>
              </a:solidFill>
              <a:effectLst/>
              <a:latin typeface="Söhne"/>
            </a:endParaRPr>
          </a:p>
          <a:p>
            <a:r>
              <a:rPr lang="en-US" sz="2600" b="1" i="0" dirty="0">
                <a:effectLst/>
                <a:latin typeface="Söhne"/>
              </a:rPr>
              <a:t>Subject Matter Experts (SMEs)</a:t>
            </a:r>
            <a:endParaRPr lang="en-US" sz="2600" b="1" dirty="0">
              <a:solidFill>
                <a:srgbClr val="374151"/>
              </a:solidFill>
              <a:latin typeface="Söhne"/>
            </a:endParaRPr>
          </a:p>
          <a:p>
            <a:r>
              <a:rPr lang="en-US" sz="2600" b="1" i="0" dirty="0">
                <a:effectLst/>
                <a:latin typeface="Söhne"/>
              </a:rPr>
              <a:t>Regulatory Bodies</a:t>
            </a:r>
          </a:p>
          <a:p>
            <a:r>
              <a:rPr lang="en-US" sz="2600" b="1" i="0" dirty="0">
                <a:effectLst/>
                <a:latin typeface="Söhne"/>
              </a:rPr>
              <a:t>Competitors</a:t>
            </a:r>
            <a:endParaRPr lang="en-US" sz="2600" b="1" dirty="0">
              <a:latin typeface="Söhne"/>
            </a:endParaRPr>
          </a:p>
          <a:p>
            <a:r>
              <a:rPr lang="en-US" sz="2600" b="1" i="0" dirty="0">
                <a:effectLst/>
                <a:latin typeface="Söhne"/>
              </a:rPr>
              <a:t>Suppliers and Vendors</a:t>
            </a:r>
          </a:p>
          <a:p>
            <a:r>
              <a:rPr lang="en-US" sz="2600" b="1" i="0" dirty="0">
                <a:effectLst/>
                <a:latin typeface="Söhne"/>
              </a:rPr>
              <a:t>Financial Institutions</a:t>
            </a:r>
            <a:endParaRPr lang="en-US" sz="2600" b="1" dirty="0">
              <a:latin typeface="Söhne"/>
            </a:endParaRPr>
          </a:p>
          <a:p>
            <a:r>
              <a:rPr lang="en-US" sz="2600" b="1" i="0" dirty="0">
                <a:effectLst/>
                <a:latin typeface="Söhne"/>
              </a:rPr>
              <a:t>Unions</a:t>
            </a:r>
          </a:p>
          <a:p>
            <a:r>
              <a:rPr lang="en-US" sz="2600" b="1" i="0" dirty="0">
                <a:effectLst/>
                <a:latin typeface="Söhne"/>
              </a:rPr>
              <a:t>Media</a:t>
            </a:r>
            <a:endParaRPr lang="en-US" sz="2600" b="0" i="0" dirty="0">
              <a:solidFill>
                <a:srgbClr val="374151"/>
              </a:solidFill>
              <a:effectLst/>
              <a:latin typeface="Söhne"/>
            </a:endParaRPr>
          </a:p>
          <a:p>
            <a:endParaRPr lang="en-US" dirty="0"/>
          </a:p>
        </p:txBody>
      </p:sp>
    </p:spTree>
    <p:extLst>
      <p:ext uri="{BB962C8B-B14F-4D97-AF65-F5344CB8AC3E}">
        <p14:creationId xmlns:p14="http://schemas.microsoft.com/office/powerpoint/2010/main" val="25174029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1403B-32B6-15C9-D5C8-B4D25D001E95}"/>
              </a:ext>
            </a:extLst>
          </p:cNvPr>
          <p:cNvSpPr>
            <a:spLocks noGrp="1"/>
          </p:cNvSpPr>
          <p:nvPr>
            <p:ph type="title"/>
          </p:nvPr>
        </p:nvSpPr>
        <p:spPr/>
        <p:txBody>
          <a:bodyPr/>
          <a:lstStyle/>
          <a:p>
            <a:r>
              <a:rPr lang="en-US" dirty="0"/>
              <a:t>Project Planning</a:t>
            </a:r>
          </a:p>
        </p:txBody>
      </p:sp>
      <p:sp>
        <p:nvSpPr>
          <p:cNvPr id="3" name="Content Placeholder 2">
            <a:extLst>
              <a:ext uri="{FF2B5EF4-FFF2-40B4-BE49-F238E27FC236}">
                <a16:creationId xmlns:a16="http://schemas.microsoft.com/office/drawing/2014/main" id="{68165F44-52EF-3405-C241-1F9913912ACD}"/>
              </a:ext>
            </a:extLst>
          </p:cNvPr>
          <p:cNvSpPr>
            <a:spLocks noGrp="1"/>
          </p:cNvSpPr>
          <p:nvPr>
            <p:ph idx="1"/>
          </p:nvPr>
        </p:nvSpPr>
        <p:spPr/>
        <p:txBody>
          <a:bodyPr>
            <a:normAutofit fontScale="70000" lnSpcReduction="20000"/>
          </a:bodyPr>
          <a:lstStyle/>
          <a:p>
            <a:r>
              <a:rPr lang="en-US" b="0" i="0" dirty="0">
                <a:solidFill>
                  <a:srgbClr val="374151"/>
                </a:solidFill>
                <a:effectLst/>
                <a:latin typeface="Söhne"/>
              </a:rPr>
              <a:t>The Project Planning phase is a critical component of the project management life cycle, and it involves defining, refining, and documenting the project scope, objectives, and strategies for achieving those objectives.</a:t>
            </a:r>
          </a:p>
          <a:p>
            <a:pPr lvl="1"/>
            <a:r>
              <a:rPr lang="en-US" b="1" i="0" dirty="0">
                <a:effectLst/>
                <a:latin typeface="Söhne"/>
              </a:rPr>
              <a:t>Develop Project Management Plan</a:t>
            </a:r>
          </a:p>
          <a:p>
            <a:pPr lvl="1"/>
            <a:r>
              <a:rPr lang="en-US" b="0" i="0" dirty="0">
                <a:solidFill>
                  <a:srgbClr val="374151"/>
                </a:solidFill>
                <a:effectLst/>
                <a:latin typeface="Söhne"/>
              </a:rPr>
              <a:t>Create a comprehensive Project Management Plan that defines how the project will be executed, monitored, and controlled</a:t>
            </a:r>
            <a:endParaRPr lang="en-US" b="1" dirty="0">
              <a:solidFill>
                <a:srgbClr val="374151"/>
              </a:solidFill>
              <a:latin typeface="Söhne"/>
            </a:endParaRPr>
          </a:p>
          <a:p>
            <a:pPr lvl="1"/>
            <a:r>
              <a:rPr lang="en-US" b="1" i="0" dirty="0">
                <a:effectLst/>
                <a:latin typeface="Söhne"/>
              </a:rPr>
              <a:t>Plan Scope Managemen</a:t>
            </a:r>
            <a:r>
              <a:rPr lang="en-US" b="1" dirty="0">
                <a:latin typeface="Söhne"/>
              </a:rPr>
              <a:t>t</a:t>
            </a:r>
          </a:p>
          <a:p>
            <a:pPr lvl="1"/>
            <a:r>
              <a:rPr lang="en-US" b="0" i="0" dirty="0">
                <a:solidFill>
                  <a:srgbClr val="374151"/>
                </a:solidFill>
                <a:effectLst/>
                <a:latin typeface="Söhne"/>
              </a:rPr>
              <a:t>Define how project scope will be defined, validated, and controlled throughout the project. This includes creating a scope statement, a work breakdown structure (WBS)</a:t>
            </a:r>
            <a:endParaRPr lang="en-US" b="1" i="0" dirty="0">
              <a:solidFill>
                <a:srgbClr val="374151"/>
              </a:solidFill>
              <a:effectLst/>
              <a:latin typeface="Söhne"/>
            </a:endParaRPr>
          </a:p>
          <a:p>
            <a:pPr lvl="1"/>
            <a:r>
              <a:rPr lang="en-US" b="1" i="0" dirty="0">
                <a:effectLst/>
                <a:latin typeface="Söhne"/>
              </a:rPr>
              <a:t>Collect Requirements</a:t>
            </a:r>
          </a:p>
          <a:p>
            <a:pPr lvl="1"/>
            <a:r>
              <a:rPr lang="en-US" b="0" i="0" dirty="0">
                <a:solidFill>
                  <a:srgbClr val="374151"/>
                </a:solidFill>
                <a:effectLst/>
                <a:latin typeface="Söhne"/>
              </a:rPr>
              <a:t>Gather and document stakeholder needs and requirements through various methods such as interviews, surveys, and focus groups. These requirements will help shape the project scope.</a:t>
            </a:r>
          </a:p>
          <a:p>
            <a:pPr lvl="1"/>
            <a:r>
              <a:rPr lang="en-US" b="1" i="0" dirty="0">
                <a:effectLst/>
                <a:latin typeface="Söhne"/>
              </a:rPr>
              <a:t>Define Scope</a:t>
            </a:r>
          </a:p>
          <a:p>
            <a:pPr lvl="1"/>
            <a:r>
              <a:rPr lang="en-US" b="0" i="0" dirty="0">
                <a:solidFill>
                  <a:srgbClr val="374151"/>
                </a:solidFill>
                <a:effectLst/>
                <a:latin typeface="Söhne"/>
              </a:rPr>
              <a:t>Develop a detailed project scope statement based on the collected requirements. Clearly outline what is included and excluded from the project.</a:t>
            </a:r>
          </a:p>
          <a:p>
            <a:pPr lvl="1"/>
            <a:r>
              <a:rPr lang="en-US" b="1" i="0" dirty="0">
                <a:effectLst/>
                <a:latin typeface="Söhne"/>
              </a:rPr>
              <a:t>Create Work Breakdown Structure (WBS)</a:t>
            </a:r>
          </a:p>
          <a:p>
            <a:pPr lvl="1"/>
            <a:r>
              <a:rPr lang="en-US" b="0" i="0" dirty="0">
                <a:solidFill>
                  <a:srgbClr val="374151"/>
                </a:solidFill>
                <a:effectLst/>
                <a:latin typeface="Söhne"/>
              </a:rPr>
              <a:t>Decompose the project into smaller, more manageable components using a hierarchical WBS. This helps in organizing and understanding the scope of work.</a:t>
            </a:r>
            <a:endParaRPr lang="en-US" b="1" i="0" dirty="0">
              <a:effectLst/>
              <a:latin typeface="Söhne"/>
            </a:endParaRPr>
          </a:p>
          <a:p>
            <a:pPr lvl="1"/>
            <a:endParaRPr lang="en-US" b="1" i="0" dirty="0">
              <a:effectLst/>
              <a:latin typeface="Söhne"/>
            </a:endParaRPr>
          </a:p>
          <a:p>
            <a:pPr lvl="1"/>
            <a:endParaRPr lang="en-US" b="1" i="0" dirty="0">
              <a:effectLst/>
              <a:latin typeface="Söhne"/>
            </a:endParaRPr>
          </a:p>
          <a:p>
            <a:endParaRPr lang="en-US" dirty="0"/>
          </a:p>
        </p:txBody>
      </p:sp>
    </p:spTree>
    <p:extLst>
      <p:ext uri="{BB962C8B-B14F-4D97-AF65-F5344CB8AC3E}">
        <p14:creationId xmlns:p14="http://schemas.microsoft.com/office/powerpoint/2010/main" val="10133818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1403B-32B6-15C9-D5C8-B4D25D001E95}"/>
              </a:ext>
            </a:extLst>
          </p:cNvPr>
          <p:cNvSpPr>
            <a:spLocks noGrp="1"/>
          </p:cNvSpPr>
          <p:nvPr>
            <p:ph type="title"/>
          </p:nvPr>
        </p:nvSpPr>
        <p:spPr/>
        <p:txBody>
          <a:bodyPr/>
          <a:lstStyle/>
          <a:p>
            <a:r>
              <a:rPr lang="en-US" dirty="0"/>
              <a:t>Project Planning</a:t>
            </a:r>
          </a:p>
        </p:txBody>
      </p:sp>
      <p:sp>
        <p:nvSpPr>
          <p:cNvPr id="3" name="Content Placeholder 2">
            <a:extLst>
              <a:ext uri="{FF2B5EF4-FFF2-40B4-BE49-F238E27FC236}">
                <a16:creationId xmlns:a16="http://schemas.microsoft.com/office/drawing/2014/main" id="{68165F44-52EF-3405-C241-1F9913912ACD}"/>
              </a:ext>
            </a:extLst>
          </p:cNvPr>
          <p:cNvSpPr>
            <a:spLocks noGrp="1"/>
          </p:cNvSpPr>
          <p:nvPr>
            <p:ph idx="1"/>
          </p:nvPr>
        </p:nvSpPr>
        <p:spPr/>
        <p:txBody>
          <a:bodyPr>
            <a:normAutofit fontScale="70000" lnSpcReduction="20000"/>
          </a:bodyPr>
          <a:lstStyle/>
          <a:p>
            <a:pPr lvl="1"/>
            <a:r>
              <a:rPr lang="en-US" b="1" i="0" dirty="0">
                <a:effectLst/>
                <a:latin typeface="Söhne"/>
              </a:rPr>
              <a:t>Plan Schedule Management</a:t>
            </a:r>
          </a:p>
          <a:p>
            <a:pPr lvl="1"/>
            <a:r>
              <a:rPr lang="en-US" b="0" i="0" dirty="0">
                <a:solidFill>
                  <a:srgbClr val="374151"/>
                </a:solidFill>
                <a:effectLst/>
                <a:latin typeface="Söhne"/>
              </a:rPr>
              <a:t>Define how the project schedule will be created, executed, and controlled. This includes identifying milestones, activities, dependencies, and resource requirements.</a:t>
            </a:r>
            <a:endParaRPr lang="en-US" b="1" dirty="0">
              <a:solidFill>
                <a:srgbClr val="374151"/>
              </a:solidFill>
              <a:latin typeface="Söhne"/>
            </a:endParaRPr>
          </a:p>
          <a:p>
            <a:pPr lvl="1"/>
            <a:r>
              <a:rPr lang="en-US" b="1" i="0" dirty="0">
                <a:effectLst/>
                <a:latin typeface="Söhne"/>
              </a:rPr>
              <a:t>Define Activities</a:t>
            </a:r>
          </a:p>
          <a:p>
            <a:pPr lvl="1"/>
            <a:r>
              <a:rPr lang="en-US" b="0" i="0" dirty="0">
                <a:solidFill>
                  <a:srgbClr val="374151"/>
                </a:solidFill>
                <a:effectLst/>
                <a:latin typeface="Söhne"/>
              </a:rPr>
              <a:t>Identify and document the specific activities that need to be performed to produce the project deliverables. This involves breaking down the work packages from the WBS into detailed tasks</a:t>
            </a:r>
            <a:endParaRPr lang="en-US" b="1" i="0" dirty="0">
              <a:solidFill>
                <a:srgbClr val="374151"/>
              </a:solidFill>
              <a:effectLst/>
              <a:latin typeface="Söhne"/>
            </a:endParaRPr>
          </a:p>
          <a:p>
            <a:pPr lvl="1"/>
            <a:r>
              <a:rPr lang="en-US" b="1" i="0" dirty="0">
                <a:effectLst/>
                <a:latin typeface="Söhne"/>
              </a:rPr>
              <a:t>Sequence Activities</a:t>
            </a:r>
          </a:p>
          <a:p>
            <a:pPr lvl="1"/>
            <a:r>
              <a:rPr lang="en-US" b="0" i="0" dirty="0">
                <a:solidFill>
                  <a:srgbClr val="374151"/>
                </a:solidFill>
                <a:effectLst/>
                <a:latin typeface="Söhne"/>
              </a:rPr>
              <a:t>Establish the order and dependencies among project activities. This helps create a logical flow of work and determines the project schedule.</a:t>
            </a:r>
            <a:endParaRPr lang="en-US" b="1" dirty="0">
              <a:solidFill>
                <a:srgbClr val="374151"/>
              </a:solidFill>
              <a:latin typeface="Söhne"/>
            </a:endParaRPr>
          </a:p>
          <a:p>
            <a:pPr lvl="1"/>
            <a:r>
              <a:rPr lang="en-US" b="1" i="0" dirty="0">
                <a:effectLst/>
                <a:latin typeface="Söhne"/>
              </a:rPr>
              <a:t>Estimate Activity Durations</a:t>
            </a:r>
          </a:p>
          <a:p>
            <a:pPr lvl="1"/>
            <a:r>
              <a:rPr lang="en-US" b="0" i="0" dirty="0">
                <a:solidFill>
                  <a:srgbClr val="374151"/>
                </a:solidFill>
                <a:effectLst/>
                <a:latin typeface="Söhne"/>
              </a:rPr>
              <a:t>Estimate the time required to complete each project activity. This involves considering factors such as resource availability, skill levels, and historical data.</a:t>
            </a:r>
          </a:p>
          <a:p>
            <a:pPr lvl="1"/>
            <a:r>
              <a:rPr lang="en-US" b="1" i="0" dirty="0">
                <a:effectLst/>
                <a:latin typeface="Söhne"/>
              </a:rPr>
              <a:t>Develop Schedule</a:t>
            </a:r>
          </a:p>
          <a:p>
            <a:pPr lvl="1"/>
            <a:r>
              <a:rPr lang="en-US" b="0" i="0" dirty="0">
                <a:solidFill>
                  <a:srgbClr val="374151"/>
                </a:solidFill>
                <a:effectLst/>
                <a:latin typeface="Söhne"/>
              </a:rPr>
              <a:t>Create the project schedule by analyzing activity sequences, durations, and resource requirements. The output is a project schedule that includes start and finish dates for each activity.</a:t>
            </a:r>
          </a:p>
          <a:p>
            <a:pPr lvl="1"/>
            <a:r>
              <a:rPr lang="en-US" b="1" i="0" dirty="0">
                <a:effectLst/>
                <a:latin typeface="Söhne"/>
              </a:rPr>
              <a:t>Plan Cost Management</a:t>
            </a:r>
          </a:p>
          <a:p>
            <a:pPr lvl="1"/>
            <a:r>
              <a:rPr lang="en-US" b="0" i="0" dirty="0">
                <a:solidFill>
                  <a:srgbClr val="374151"/>
                </a:solidFill>
                <a:effectLst/>
                <a:latin typeface="Söhne"/>
              </a:rPr>
              <a:t>Define how the project costs will be estimated, budgeted, managed, and controlled. This involves creating a cost management plan.</a:t>
            </a:r>
            <a:endParaRPr lang="en-US" b="1" i="0" dirty="0">
              <a:effectLst/>
              <a:latin typeface="Söhne"/>
            </a:endParaRPr>
          </a:p>
          <a:p>
            <a:pPr lvl="1"/>
            <a:endParaRPr lang="en-US" b="1" i="0" dirty="0">
              <a:effectLst/>
              <a:latin typeface="Söhne"/>
            </a:endParaRPr>
          </a:p>
          <a:p>
            <a:endParaRPr lang="en-US" dirty="0"/>
          </a:p>
        </p:txBody>
      </p:sp>
    </p:spTree>
    <p:extLst>
      <p:ext uri="{BB962C8B-B14F-4D97-AF65-F5344CB8AC3E}">
        <p14:creationId xmlns:p14="http://schemas.microsoft.com/office/powerpoint/2010/main" val="10969247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1403B-32B6-15C9-D5C8-B4D25D001E95}"/>
              </a:ext>
            </a:extLst>
          </p:cNvPr>
          <p:cNvSpPr>
            <a:spLocks noGrp="1"/>
          </p:cNvSpPr>
          <p:nvPr>
            <p:ph type="title"/>
          </p:nvPr>
        </p:nvSpPr>
        <p:spPr/>
        <p:txBody>
          <a:bodyPr/>
          <a:lstStyle/>
          <a:p>
            <a:r>
              <a:rPr lang="en-US" dirty="0"/>
              <a:t>Project Planning</a:t>
            </a:r>
          </a:p>
        </p:txBody>
      </p:sp>
      <p:sp>
        <p:nvSpPr>
          <p:cNvPr id="3" name="Content Placeholder 2">
            <a:extLst>
              <a:ext uri="{FF2B5EF4-FFF2-40B4-BE49-F238E27FC236}">
                <a16:creationId xmlns:a16="http://schemas.microsoft.com/office/drawing/2014/main" id="{68165F44-52EF-3405-C241-1F9913912ACD}"/>
              </a:ext>
            </a:extLst>
          </p:cNvPr>
          <p:cNvSpPr>
            <a:spLocks noGrp="1"/>
          </p:cNvSpPr>
          <p:nvPr>
            <p:ph idx="1"/>
          </p:nvPr>
        </p:nvSpPr>
        <p:spPr/>
        <p:txBody>
          <a:bodyPr>
            <a:normAutofit fontScale="70000" lnSpcReduction="20000"/>
          </a:bodyPr>
          <a:lstStyle/>
          <a:p>
            <a:pPr lvl="1"/>
            <a:r>
              <a:rPr lang="en-US" b="1" i="0" dirty="0">
                <a:effectLst/>
                <a:latin typeface="Söhne"/>
              </a:rPr>
              <a:t>Plan Quality Management</a:t>
            </a:r>
          </a:p>
          <a:p>
            <a:pPr lvl="1"/>
            <a:r>
              <a:rPr lang="en-US" b="0" i="0" dirty="0">
                <a:solidFill>
                  <a:srgbClr val="374151"/>
                </a:solidFill>
                <a:effectLst/>
                <a:latin typeface="Söhne"/>
              </a:rPr>
              <a:t>Define how quality will be planned, assured, and controlled throughout the project. Develop a quality management plan that outlines the standards and processes to be used.</a:t>
            </a:r>
          </a:p>
          <a:p>
            <a:pPr lvl="1"/>
            <a:r>
              <a:rPr lang="en-US" b="1" i="0" dirty="0">
                <a:effectLst/>
                <a:latin typeface="Söhne"/>
              </a:rPr>
              <a:t>Plan Resource Management</a:t>
            </a:r>
          </a:p>
          <a:p>
            <a:pPr lvl="1"/>
            <a:r>
              <a:rPr lang="en-US" b="0" i="0" dirty="0">
                <a:solidFill>
                  <a:srgbClr val="374151"/>
                </a:solidFill>
                <a:effectLst/>
                <a:latin typeface="Söhne"/>
              </a:rPr>
              <a:t>Define how project resources, including human resources, equipment, and materials, will be acquired, developed, and managed</a:t>
            </a:r>
            <a:endParaRPr lang="en-US" dirty="0">
              <a:solidFill>
                <a:srgbClr val="374151"/>
              </a:solidFill>
              <a:latin typeface="Söhne"/>
            </a:endParaRPr>
          </a:p>
          <a:p>
            <a:pPr lvl="1"/>
            <a:r>
              <a:rPr lang="en-US" b="1" i="0" dirty="0">
                <a:effectLst/>
                <a:latin typeface="Söhne"/>
              </a:rPr>
              <a:t>Estimate Activity Resources</a:t>
            </a:r>
          </a:p>
          <a:p>
            <a:pPr lvl="1"/>
            <a:r>
              <a:rPr lang="en-US" b="0" i="0" dirty="0">
                <a:solidFill>
                  <a:srgbClr val="374151"/>
                </a:solidFill>
                <a:effectLst/>
                <a:latin typeface="Söhne"/>
              </a:rPr>
              <a:t>Estimate the type and quantity of resources required for each project activity. This includes personnel, equipment, and materials.</a:t>
            </a:r>
            <a:endParaRPr lang="en-US" b="1" dirty="0">
              <a:solidFill>
                <a:srgbClr val="374151"/>
              </a:solidFill>
              <a:latin typeface="Söhne"/>
            </a:endParaRPr>
          </a:p>
          <a:p>
            <a:pPr lvl="1"/>
            <a:r>
              <a:rPr lang="en-US" b="1" i="0" dirty="0">
                <a:effectLst/>
                <a:latin typeface="Söhne"/>
              </a:rPr>
              <a:t>Plan Communications Management</a:t>
            </a:r>
          </a:p>
          <a:p>
            <a:pPr lvl="1"/>
            <a:r>
              <a:rPr lang="en-US" b="0" i="0" dirty="0">
                <a:solidFill>
                  <a:srgbClr val="374151"/>
                </a:solidFill>
                <a:effectLst/>
                <a:latin typeface="Söhne"/>
              </a:rPr>
              <a:t>Define how project communications will be planned, distributed, and managed. Develop a communications management plan that outlines the communication requirements and expectations</a:t>
            </a:r>
          </a:p>
          <a:p>
            <a:pPr lvl="1"/>
            <a:r>
              <a:rPr lang="en-US" b="1" i="0" dirty="0">
                <a:effectLst/>
                <a:latin typeface="Söhne"/>
              </a:rPr>
              <a:t>Plan Risk Management</a:t>
            </a:r>
          </a:p>
          <a:p>
            <a:pPr lvl="1"/>
            <a:r>
              <a:rPr lang="en-US" b="0" i="0" dirty="0">
                <a:solidFill>
                  <a:srgbClr val="374151"/>
                </a:solidFill>
                <a:effectLst/>
                <a:latin typeface="Söhne"/>
              </a:rPr>
              <a:t>Establish how risks will be identified, assessed, and managed throughout the project. Develop a risk management plan that includes risk identification, analysis, response planning, and monitoring.</a:t>
            </a:r>
          </a:p>
          <a:p>
            <a:pPr lvl="1"/>
            <a:r>
              <a:rPr lang="en-US" b="1" i="0" dirty="0">
                <a:effectLst/>
                <a:latin typeface="Söhne"/>
              </a:rPr>
              <a:t>Plan Procurement Management</a:t>
            </a:r>
          </a:p>
          <a:p>
            <a:pPr lvl="1"/>
            <a:r>
              <a:rPr lang="en-US" b="0" i="0" dirty="0">
                <a:solidFill>
                  <a:srgbClr val="374151"/>
                </a:solidFill>
                <a:effectLst/>
                <a:latin typeface="Söhne"/>
              </a:rPr>
              <a:t>Define how project procurement will be managed, from planning through contract closure. Develop a procurement management plan that outlines the procurement requirements and processes.</a:t>
            </a:r>
          </a:p>
          <a:p>
            <a:pPr lvl="1"/>
            <a:endParaRPr lang="en-US" b="1" i="0" dirty="0">
              <a:effectLst/>
              <a:latin typeface="Söhne"/>
            </a:endParaRPr>
          </a:p>
          <a:p>
            <a:endParaRPr lang="en-US" dirty="0"/>
          </a:p>
        </p:txBody>
      </p:sp>
    </p:spTree>
    <p:extLst>
      <p:ext uri="{BB962C8B-B14F-4D97-AF65-F5344CB8AC3E}">
        <p14:creationId xmlns:p14="http://schemas.microsoft.com/office/powerpoint/2010/main" val="948273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3E7230-14D9-5469-D933-52918BA6E18C}"/>
              </a:ext>
            </a:extLst>
          </p:cNvPr>
          <p:cNvSpPr>
            <a:spLocks noGrp="1"/>
          </p:cNvSpPr>
          <p:nvPr>
            <p:ph idx="1"/>
          </p:nvPr>
        </p:nvSpPr>
        <p:spPr>
          <a:xfrm>
            <a:off x="81280" y="101600"/>
            <a:ext cx="12110720" cy="6756400"/>
          </a:xfrm>
        </p:spPr>
        <p:txBody>
          <a:bodyPr>
            <a:normAutofit fontScale="85000" lnSpcReduction="20000"/>
          </a:bodyPr>
          <a:lstStyle/>
          <a:p>
            <a:pPr algn="l"/>
            <a:r>
              <a:rPr lang="en-US" b="1" i="0" dirty="0">
                <a:effectLst/>
                <a:latin typeface="Söhne"/>
              </a:rPr>
              <a:t>Key Outputs from Planning Phase:</a:t>
            </a:r>
          </a:p>
          <a:p>
            <a:pPr algn="l">
              <a:buFont typeface="Arial" panose="020B0604020202020204" pitchFamily="34" charset="0"/>
              <a:buChar char="•"/>
            </a:pPr>
            <a:r>
              <a:rPr lang="en-US" b="1" i="0" dirty="0">
                <a:solidFill>
                  <a:srgbClr val="374151"/>
                </a:solidFill>
                <a:effectLst/>
                <a:latin typeface="Söhne"/>
              </a:rPr>
              <a:t>Project Management Plan:</a:t>
            </a:r>
            <a:r>
              <a:rPr lang="en-US" b="0" i="0" dirty="0">
                <a:solidFill>
                  <a:srgbClr val="374151"/>
                </a:solidFill>
                <a:effectLst/>
                <a:latin typeface="Söhne"/>
              </a:rPr>
              <a:t> Comprehensive document outlining how the project will be executed, monitored, and controlled.</a:t>
            </a:r>
          </a:p>
          <a:p>
            <a:pPr algn="l">
              <a:buFont typeface="Arial" panose="020B0604020202020204" pitchFamily="34" charset="0"/>
              <a:buChar char="•"/>
            </a:pPr>
            <a:r>
              <a:rPr lang="en-US" b="1" i="0" dirty="0">
                <a:solidFill>
                  <a:srgbClr val="374151"/>
                </a:solidFill>
                <a:effectLst/>
                <a:latin typeface="Söhne"/>
              </a:rPr>
              <a:t>Scope Statement:</a:t>
            </a:r>
            <a:r>
              <a:rPr lang="en-US" b="0" i="0" dirty="0">
                <a:solidFill>
                  <a:srgbClr val="374151"/>
                </a:solidFill>
                <a:effectLst/>
                <a:latin typeface="Söhne"/>
              </a:rPr>
              <a:t> Clearly defining the project's scope, objectives, constraints, and acceptance criteria.</a:t>
            </a:r>
          </a:p>
          <a:p>
            <a:pPr algn="l">
              <a:buFont typeface="Arial" panose="020B0604020202020204" pitchFamily="34" charset="0"/>
              <a:buChar char="•"/>
            </a:pPr>
            <a:r>
              <a:rPr lang="en-US" b="1" i="0" dirty="0">
                <a:solidFill>
                  <a:srgbClr val="374151"/>
                </a:solidFill>
                <a:effectLst/>
                <a:latin typeface="Söhne"/>
              </a:rPr>
              <a:t>Work Breakdown Structure (WBS):</a:t>
            </a:r>
            <a:r>
              <a:rPr lang="en-US" b="0" i="0" dirty="0">
                <a:solidFill>
                  <a:srgbClr val="374151"/>
                </a:solidFill>
                <a:effectLst/>
                <a:latin typeface="Söhne"/>
              </a:rPr>
              <a:t> Hierarchical decomposition of the total scope of work to be carried out by the project team.</a:t>
            </a:r>
          </a:p>
          <a:p>
            <a:pPr algn="l">
              <a:buFont typeface="Arial" panose="020B0604020202020204" pitchFamily="34" charset="0"/>
              <a:buChar char="•"/>
            </a:pPr>
            <a:r>
              <a:rPr lang="en-US" b="1" i="0" dirty="0">
                <a:solidFill>
                  <a:srgbClr val="374151"/>
                </a:solidFill>
                <a:effectLst/>
                <a:latin typeface="Söhne"/>
              </a:rPr>
              <a:t>Project Schedule:</a:t>
            </a:r>
            <a:r>
              <a:rPr lang="en-US" b="0" i="0" dirty="0">
                <a:solidFill>
                  <a:srgbClr val="374151"/>
                </a:solidFill>
                <a:effectLst/>
                <a:latin typeface="Söhne"/>
              </a:rPr>
              <a:t> Timeline of project activities, including start and finish dates for each task.</a:t>
            </a:r>
          </a:p>
          <a:p>
            <a:pPr algn="l">
              <a:buFont typeface="Arial" panose="020B0604020202020204" pitchFamily="34" charset="0"/>
              <a:buChar char="•"/>
            </a:pPr>
            <a:r>
              <a:rPr lang="en-US" b="1" i="0" dirty="0">
                <a:solidFill>
                  <a:srgbClr val="374151"/>
                </a:solidFill>
                <a:effectLst/>
                <a:latin typeface="Söhne"/>
              </a:rPr>
              <a:t>Cost Estimate and Budget:</a:t>
            </a:r>
            <a:r>
              <a:rPr lang="en-US" b="0" i="0" dirty="0">
                <a:solidFill>
                  <a:srgbClr val="374151"/>
                </a:solidFill>
                <a:effectLst/>
                <a:latin typeface="Söhne"/>
              </a:rPr>
              <a:t> Estimated costs for project activities and an authorized budget.</a:t>
            </a:r>
          </a:p>
          <a:p>
            <a:pPr algn="l">
              <a:buFont typeface="Arial" panose="020B0604020202020204" pitchFamily="34" charset="0"/>
              <a:buChar char="•"/>
            </a:pPr>
            <a:r>
              <a:rPr lang="en-US" b="1" i="0" dirty="0">
                <a:solidFill>
                  <a:srgbClr val="374151"/>
                </a:solidFill>
                <a:effectLst/>
                <a:latin typeface="Söhne"/>
              </a:rPr>
              <a:t>Quality Management Plan:</a:t>
            </a:r>
            <a:r>
              <a:rPr lang="en-US" b="0" i="0" dirty="0">
                <a:solidFill>
                  <a:srgbClr val="374151"/>
                </a:solidFill>
                <a:effectLst/>
                <a:latin typeface="Söhne"/>
              </a:rPr>
              <a:t> Outlining how quality will be planned, assured, and controlled.</a:t>
            </a:r>
          </a:p>
          <a:p>
            <a:pPr algn="l">
              <a:buFont typeface="Arial" panose="020B0604020202020204" pitchFamily="34" charset="0"/>
              <a:buChar char="•"/>
            </a:pPr>
            <a:r>
              <a:rPr lang="en-US" b="1" i="0" dirty="0">
                <a:solidFill>
                  <a:srgbClr val="374151"/>
                </a:solidFill>
                <a:effectLst/>
                <a:latin typeface="Söhne"/>
              </a:rPr>
              <a:t>Resource Management Plan:</a:t>
            </a:r>
            <a:r>
              <a:rPr lang="en-US" b="0" i="0" dirty="0">
                <a:solidFill>
                  <a:srgbClr val="374151"/>
                </a:solidFill>
                <a:effectLst/>
                <a:latin typeface="Söhne"/>
              </a:rPr>
              <a:t> Describing how resources, including human resources, equipment, and materials, will be acquired, developed, and managed.</a:t>
            </a:r>
          </a:p>
          <a:p>
            <a:pPr algn="l">
              <a:buFont typeface="Arial" panose="020B0604020202020204" pitchFamily="34" charset="0"/>
              <a:buChar char="•"/>
            </a:pPr>
            <a:r>
              <a:rPr lang="en-US" b="1" i="0" dirty="0">
                <a:solidFill>
                  <a:srgbClr val="374151"/>
                </a:solidFill>
                <a:effectLst/>
                <a:latin typeface="Söhne"/>
              </a:rPr>
              <a:t>Communications Management Plan:</a:t>
            </a:r>
            <a:r>
              <a:rPr lang="en-US" b="0" i="0" dirty="0">
                <a:solidFill>
                  <a:srgbClr val="374151"/>
                </a:solidFill>
                <a:effectLst/>
                <a:latin typeface="Söhne"/>
              </a:rPr>
              <a:t> Defining how communication will be planned, distributed, and managed.</a:t>
            </a:r>
          </a:p>
          <a:p>
            <a:pPr algn="l">
              <a:buFont typeface="Arial" panose="020B0604020202020204" pitchFamily="34" charset="0"/>
              <a:buChar char="•"/>
            </a:pPr>
            <a:r>
              <a:rPr lang="en-US" b="1" i="0" dirty="0">
                <a:solidFill>
                  <a:srgbClr val="374151"/>
                </a:solidFill>
                <a:effectLst/>
                <a:latin typeface="Söhne"/>
              </a:rPr>
              <a:t>Risk Management Plan:</a:t>
            </a:r>
            <a:r>
              <a:rPr lang="en-US" b="0" i="0" dirty="0">
                <a:solidFill>
                  <a:srgbClr val="374151"/>
                </a:solidFill>
                <a:effectLst/>
                <a:latin typeface="Söhne"/>
              </a:rPr>
              <a:t> Outlining how risks will be identified, assessed, and managed throughout the project.</a:t>
            </a:r>
          </a:p>
          <a:p>
            <a:pPr algn="l">
              <a:buFont typeface="Arial" panose="020B0604020202020204" pitchFamily="34" charset="0"/>
              <a:buChar char="•"/>
            </a:pPr>
            <a:r>
              <a:rPr lang="en-US" b="1" i="0" dirty="0">
                <a:solidFill>
                  <a:srgbClr val="374151"/>
                </a:solidFill>
                <a:effectLst/>
                <a:latin typeface="Söhne"/>
              </a:rPr>
              <a:t>Procurement Management Plan:</a:t>
            </a:r>
            <a:r>
              <a:rPr lang="en-US" b="0" i="0" dirty="0">
                <a:solidFill>
                  <a:srgbClr val="374151"/>
                </a:solidFill>
                <a:effectLst/>
                <a:latin typeface="Söhne"/>
              </a:rPr>
              <a:t> Describing how project procurement will be managed, including contracts and vendor relationships.</a:t>
            </a:r>
          </a:p>
          <a:p>
            <a:pPr algn="l">
              <a:buFont typeface="Arial" panose="020B0604020202020204" pitchFamily="34" charset="0"/>
              <a:buChar char="•"/>
            </a:pPr>
            <a:r>
              <a:rPr lang="en-US" b="1" i="0" dirty="0">
                <a:solidFill>
                  <a:srgbClr val="374151"/>
                </a:solidFill>
                <a:effectLst/>
                <a:latin typeface="Söhne"/>
              </a:rPr>
              <a:t>Stakeholder Engagement Plan:</a:t>
            </a:r>
            <a:r>
              <a:rPr lang="en-US" b="0" i="0" dirty="0">
                <a:solidFill>
                  <a:srgbClr val="374151"/>
                </a:solidFill>
                <a:effectLst/>
                <a:latin typeface="Söhne"/>
              </a:rPr>
              <a:t> Defining strategies for effectively engaging stakeholders throughout the project.</a:t>
            </a:r>
          </a:p>
          <a:p>
            <a:endParaRPr lang="en-US" dirty="0"/>
          </a:p>
        </p:txBody>
      </p:sp>
    </p:spTree>
    <p:extLst>
      <p:ext uri="{BB962C8B-B14F-4D97-AF65-F5344CB8AC3E}">
        <p14:creationId xmlns:p14="http://schemas.microsoft.com/office/powerpoint/2010/main" val="28219644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1BE03-E713-BAE8-A4CE-CF5BF110800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CF86570-A5D4-D5CE-48AA-695865C54A8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A85D54D-1FAD-0E96-5431-1DFD926B7A05}"/>
              </a:ext>
            </a:extLst>
          </p:cNvPr>
          <p:cNvPicPr>
            <a:picLocks noChangeAspect="1"/>
          </p:cNvPicPr>
          <p:nvPr/>
        </p:nvPicPr>
        <p:blipFill>
          <a:blip r:embed="rId2"/>
          <a:stretch>
            <a:fillRect/>
          </a:stretch>
        </p:blipFill>
        <p:spPr>
          <a:xfrm>
            <a:off x="214391" y="174504"/>
            <a:ext cx="11686112" cy="6683496"/>
          </a:xfrm>
          <a:prstGeom prst="rect">
            <a:avLst/>
          </a:prstGeom>
        </p:spPr>
      </p:pic>
    </p:spTree>
    <p:extLst>
      <p:ext uri="{BB962C8B-B14F-4D97-AF65-F5344CB8AC3E}">
        <p14:creationId xmlns:p14="http://schemas.microsoft.com/office/powerpoint/2010/main" val="2250604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diagram of a waterfall model&#10;&#10;Description automatically generated">
            <a:extLst>
              <a:ext uri="{FF2B5EF4-FFF2-40B4-BE49-F238E27FC236}">
                <a16:creationId xmlns:a16="http://schemas.microsoft.com/office/drawing/2014/main" id="{860F467F-C5DC-D458-968F-6AF565882A03}"/>
              </a:ext>
            </a:extLst>
          </p:cNvPr>
          <p:cNvPicPr>
            <a:picLocks noGrp="1" noChangeAspect="1"/>
          </p:cNvPicPr>
          <p:nvPr>
            <p:ph idx="1"/>
          </p:nvPr>
        </p:nvPicPr>
        <p:blipFill rotWithShape="1">
          <a:blip r:embed="rId2"/>
          <a:srcRect r="872" b="1"/>
          <a:stretch/>
        </p:blipFill>
        <p:spPr>
          <a:xfrm>
            <a:off x="20" y="1282"/>
            <a:ext cx="12191980" cy="6856718"/>
          </a:xfrm>
          <a:prstGeom prst="rect">
            <a:avLst/>
          </a:prstGeom>
        </p:spPr>
      </p:pic>
    </p:spTree>
    <p:extLst>
      <p:ext uri="{BB962C8B-B14F-4D97-AF65-F5344CB8AC3E}">
        <p14:creationId xmlns:p14="http://schemas.microsoft.com/office/powerpoint/2010/main" val="19547727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2EB38-9F22-82E5-78D6-360ED0B67743}"/>
              </a:ext>
            </a:extLst>
          </p:cNvPr>
          <p:cNvSpPr>
            <a:spLocks noGrp="1"/>
          </p:cNvSpPr>
          <p:nvPr>
            <p:ph type="title"/>
          </p:nvPr>
        </p:nvSpPr>
        <p:spPr/>
        <p:txBody>
          <a:bodyPr/>
          <a:lstStyle/>
          <a:p>
            <a:r>
              <a:rPr lang="en-US" b="1" i="0" dirty="0">
                <a:effectLst/>
                <a:latin typeface="Söhne"/>
              </a:rPr>
              <a:t>Work Breakdown Structure (WBS)</a:t>
            </a:r>
            <a:br>
              <a:rPr lang="en-US" b="1" i="0" dirty="0">
                <a:effectLst/>
                <a:latin typeface="Söhne"/>
              </a:rPr>
            </a:br>
            <a:endParaRPr lang="en-US" dirty="0"/>
          </a:p>
        </p:txBody>
      </p:sp>
      <p:sp>
        <p:nvSpPr>
          <p:cNvPr id="3" name="Content Placeholder 2">
            <a:extLst>
              <a:ext uri="{FF2B5EF4-FFF2-40B4-BE49-F238E27FC236}">
                <a16:creationId xmlns:a16="http://schemas.microsoft.com/office/drawing/2014/main" id="{D983BF46-3DD8-F53D-9CA2-20F783D1408F}"/>
              </a:ext>
            </a:extLst>
          </p:cNvPr>
          <p:cNvSpPr>
            <a:spLocks noGrp="1"/>
          </p:cNvSpPr>
          <p:nvPr>
            <p:ph idx="1"/>
          </p:nvPr>
        </p:nvSpPr>
        <p:spPr/>
        <p:txBody>
          <a:bodyPr>
            <a:normAutofit fontScale="85000" lnSpcReduction="20000"/>
          </a:bodyPr>
          <a:lstStyle/>
          <a:p>
            <a:r>
              <a:rPr lang="en-US" b="0" i="0" dirty="0">
                <a:solidFill>
                  <a:srgbClr val="374151"/>
                </a:solidFill>
                <a:effectLst/>
                <a:latin typeface="Söhne"/>
              </a:rPr>
              <a:t>The Work Breakdown Structure (WBS) is a fundamental tool in project management that breaks down a project into smaller, more manageable components.</a:t>
            </a:r>
          </a:p>
          <a:p>
            <a:r>
              <a:rPr lang="en-US" b="1" i="0" dirty="0">
                <a:effectLst/>
                <a:latin typeface="Söhne"/>
              </a:rPr>
              <a:t>Define the Project Scope:</a:t>
            </a:r>
            <a:endParaRPr lang="en-US" dirty="0">
              <a:solidFill>
                <a:srgbClr val="374151"/>
              </a:solidFill>
              <a:latin typeface="Söhne"/>
            </a:endParaRPr>
          </a:p>
          <a:p>
            <a:r>
              <a:rPr lang="en-US" b="0" i="0" dirty="0">
                <a:solidFill>
                  <a:srgbClr val="374151"/>
                </a:solidFill>
                <a:effectLst/>
                <a:latin typeface="Söhne"/>
              </a:rPr>
              <a:t>Clearly understand and define the overall scope of the project.</a:t>
            </a:r>
          </a:p>
          <a:p>
            <a:r>
              <a:rPr lang="en-US" b="1" i="0" dirty="0">
                <a:effectLst/>
                <a:latin typeface="Söhne"/>
              </a:rPr>
              <a:t>Identify Major Deliverables:</a:t>
            </a:r>
            <a:endParaRPr lang="en-US" dirty="0">
              <a:solidFill>
                <a:srgbClr val="374151"/>
              </a:solidFill>
              <a:latin typeface="Söhne"/>
            </a:endParaRPr>
          </a:p>
          <a:p>
            <a:r>
              <a:rPr lang="en-US" b="0" i="0" dirty="0">
                <a:solidFill>
                  <a:srgbClr val="374151"/>
                </a:solidFill>
                <a:effectLst/>
                <a:latin typeface="Söhne"/>
              </a:rPr>
              <a:t>Break down the project into major deliverables or work packages. These are the high-level components that represent significant achievements in the project.</a:t>
            </a:r>
          </a:p>
          <a:p>
            <a:r>
              <a:rPr lang="en-US" b="1" i="0" dirty="0">
                <a:effectLst/>
                <a:latin typeface="Söhne"/>
              </a:rPr>
              <a:t>Decompose Major Deliverables</a:t>
            </a:r>
          </a:p>
          <a:p>
            <a:r>
              <a:rPr lang="en-US" b="0" i="0" dirty="0">
                <a:solidFill>
                  <a:srgbClr val="374151"/>
                </a:solidFill>
                <a:effectLst/>
                <a:latin typeface="Söhne"/>
              </a:rPr>
              <a:t>Break down each major deliverable into smaller, more manageable sub-deliverables. Continue this process until you reach a level where work can be easily understood and assigned to a specific team or individual.</a:t>
            </a:r>
          </a:p>
          <a:p>
            <a:endParaRPr lang="en-US" dirty="0"/>
          </a:p>
        </p:txBody>
      </p:sp>
    </p:spTree>
    <p:extLst>
      <p:ext uri="{BB962C8B-B14F-4D97-AF65-F5344CB8AC3E}">
        <p14:creationId xmlns:p14="http://schemas.microsoft.com/office/powerpoint/2010/main" val="3250781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F9C0F86-1034-0BE4-CA46-78D14FC4CC96}"/>
              </a:ext>
            </a:extLst>
          </p:cNvPr>
          <p:cNvPicPr>
            <a:picLocks noGrp="1" noChangeAspect="1"/>
          </p:cNvPicPr>
          <p:nvPr>
            <p:ph idx="1"/>
          </p:nvPr>
        </p:nvPicPr>
        <p:blipFill>
          <a:blip r:embed="rId2"/>
          <a:stretch>
            <a:fillRect/>
          </a:stretch>
        </p:blipFill>
        <p:spPr>
          <a:xfrm>
            <a:off x="1907228" y="643466"/>
            <a:ext cx="8377544" cy="5571067"/>
          </a:xfrm>
          <a:prstGeom prst="rect">
            <a:avLst/>
          </a:prstGeom>
        </p:spPr>
      </p:pic>
    </p:spTree>
    <p:extLst>
      <p:ext uri="{BB962C8B-B14F-4D97-AF65-F5344CB8AC3E}">
        <p14:creationId xmlns:p14="http://schemas.microsoft.com/office/powerpoint/2010/main" val="2736589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99FB7A8-B4D8-82A0-CB38-86FB8F1D672C}"/>
              </a:ext>
            </a:extLst>
          </p:cNvPr>
          <p:cNvPicPr>
            <a:picLocks noGrp="1" noChangeAspect="1"/>
          </p:cNvPicPr>
          <p:nvPr>
            <p:ph idx="1"/>
          </p:nvPr>
        </p:nvPicPr>
        <p:blipFill>
          <a:blip r:embed="rId2"/>
          <a:stretch>
            <a:fillRect/>
          </a:stretch>
        </p:blipFill>
        <p:spPr>
          <a:xfrm>
            <a:off x="2992341" y="643466"/>
            <a:ext cx="6207318" cy="5571067"/>
          </a:xfrm>
          <a:prstGeom prst="rect">
            <a:avLst/>
          </a:prstGeom>
        </p:spPr>
      </p:pic>
    </p:spTree>
    <p:extLst>
      <p:ext uri="{BB962C8B-B14F-4D97-AF65-F5344CB8AC3E}">
        <p14:creationId xmlns:p14="http://schemas.microsoft.com/office/powerpoint/2010/main" val="41405822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9360157-B82C-0115-6C59-72C7D14BC3E1}"/>
              </a:ext>
            </a:extLst>
          </p:cNvPr>
          <p:cNvPicPr>
            <a:picLocks noGrp="1" noChangeAspect="1"/>
          </p:cNvPicPr>
          <p:nvPr>
            <p:ph idx="1"/>
          </p:nvPr>
        </p:nvPicPr>
        <p:blipFill>
          <a:blip r:embed="rId2"/>
          <a:stretch>
            <a:fillRect/>
          </a:stretch>
        </p:blipFill>
        <p:spPr>
          <a:xfrm>
            <a:off x="643467" y="729995"/>
            <a:ext cx="10905066" cy="5398008"/>
          </a:xfrm>
          <a:prstGeom prst="rect">
            <a:avLst/>
          </a:prstGeom>
        </p:spPr>
      </p:pic>
    </p:spTree>
    <p:extLst>
      <p:ext uri="{BB962C8B-B14F-4D97-AF65-F5344CB8AC3E}">
        <p14:creationId xmlns:p14="http://schemas.microsoft.com/office/powerpoint/2010/main" val="23510310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153FC-27D0-B11A-4774-2BAF0C6FC71D}"/>
              </a:ext>
            </a:extLst>
          </p:cNvPr>
          <p:cNvSpPr>
            <a:spLocks noGrp="1"/>
          </p:cNvSpPr>
          <p:nvPr>
            <p:ph type="title"/>
          </p:nvPr>
        </p:nvSpPr>
        <p:spPr/>
        <p:txBody>
          <a:bodyPr/>
          <a:lstStyle/>
          <a:p>
            <a:r>
              <a:rPr lang="en-US" dirty="0"/>
              <a:t>Project Execution</a:t>
            </a:r>
          </a:p>
        </p:txBody>
      </p:sp>
      <p:sp>
        <p:nvSpPr>
          <p:cNvPr id="3" name="Content Placeholder 2">
            <a:extLst>
              <a:ext uri="{FF2B5EF4-FFF2-40B4-BE49-F238E27FC236}">
                <a16:creationId xmlns:a16="http://schemas.microsoft.com/office/drawing/2014/main" id="{6C093F6B-53E3-2EDC-4D0A-4BC8E729B291}"/>
              </a:ext>
            </a:extLst>
          </p:cNvPr>
          <p:cNvSpPr>
            <a:spLocks noGrp="1"/>
          </p:cNvSpPr>
          <p:nvPr>
            <p:ph idx="1"/>
          </p:nvPr>
        </p:nvSpPr>
        <p:spPr/>
        <p:txBody>
          <a:bodyPr>
            <a:normAutofit fontScale="62500" lnSpcReduction="20000"/>
          </a:bodyPr>
          <a:lstStyle/>
          <a:p>
            <a:r>
              <a:rPr lang="en-US" b="0" i="0" dirty="0">
                <a:solidFill>
                  <a:srgbClr val="374151"/>
                </a:solidFill>
                <a:effectLst/>
                <a:latin typeface="Söhne"/>
              </a:rPr>
              <a:t>The Project Execution phase is a critical stage in the project management life cycle where the project plan is put into motion to accomplish the project's objectives</a:t>
            </a:r>
          </a:p>
          <a:p>
            <a:r>
              <a:rPr lang="en-US" b="1" i="0" dirty="0">
                <a:effectLst/>
                <a:latin typeface="Söhne"/>
              </a:rPr>
              <a:t>Key Activities in the Project Execution Phase</a:t>
            </a:r>
          </a:p>
          <a:p>
            <a:r>
              <a:rPr lang="en-US" b="1" i="0" dirty="0">
                <a:effectLst/>
                <a:latin typeface="Söhne"/>
              </a:rPr>
              <a:t>Direct and Manage Project Work</a:t>
            </a:r>
            <a:endParaRPr lang="en-US" dirty="0">
              <a:solidFill>
                <a:srgbClr val="374151"/>
              </a:solidFill>
              <a:latin typeface="Söhne"/>
            </a:endParaRPr>
          </a:p>
          <a:p>
            <a:r>
              <a:rPr lang="en-US" b="0" i="0" dirty="0">
                <a:solidFill>
                  <a:srgbClr val="374151"/>
                </a:solidFill>
                <a:effectLst/>
                <a:latin typeface="Söhne"/>
              </a:rPr>
              <a:t>This includes coordinating people and resources, managing project performance, implementing approved changes, and ensuring the project stays on course.</a:t>
            </a:r>
          </a:p>
          <a:p>
            <a:r>
              <a:rPr lang="en-US" b="1" i="0" dirty="0">
                <a:effectLst/>
                <a:latin typeface="Söhne"/>
              </a:rPr>
              <a:t>Perform Quality Assurance</a:t>
            </a:r>
            <a:endParaRPr lang="en-US" dirty="0">
              <a:solidFill>
                <a:srgbClr val="374151"/>
              </a:solidFill>
              <a:latin typeface="Söhne"/>
            </a:endParaRPr>
          </a:p>
          <a:p>
            <a:r>
              <a:rPr lang="en-US" b="0" i="0" dirty="0">
                <a:solidFill>
                  <a:srgbClr val="374151"/>
                </a:solidFill>
                <a:effectLst/>
                <a:latin typeface="Söhne"/>
              </a:rPr>
              <a:t>Audit the project to ensure that the processes are being followed and that project deliverables meet the defined quality standards. </a:t>
            </a:r>
          </a:p>
          <a:p>
            <a:r>
              <a:rPr lang="en-US" b="1" i="0" dirty="0">
                <a:effectLst/>
                <a:latin typeface="Söhne"/>
              </a:rPr>
              <a:t>Acquire Project Resources</a:t>
            </a:r>
          </a:p>
          <a:p>
            <a:r>
              <a:rPr lang="en-US" b="0" i="0" dirty="0">
                <a:solidFill>
                  <a:srgbClr val="374151"/>
                </a:solidFill>
                <a:effectLst/>
                <a:latin typeface="Söhne"/>
              </a:rPr>
              <a:t>Obtain the necessary personnel, equipment, materials, and supplies to support project activities. This includes hiring and training team members, acquiring physical resources, and ensuring availability as needed.</a:t>
            </a:r>
          </a:p>
          <a:p>
            <a:r>
              <a:rPr lang="en-US" b="1" i="0" dirty="0">
                <a:effectLst/>
                <a:latin typeface="Söhne"/>
              </a:rPr>
              <a:t>Develop Project Team</a:t>
            </a:r>
          </a:p>
          <a:p>
            <a:r>
              <a:rPr lang="en-US" b="0" i="0" dirty="0">
                <a:solidFill>
                  <a:srgbClr val="374151"/>
                </a:solidFill>
                <a:effectLst/>
                <a:latin typeface="Söhne"/>
              </a:rPr>
              <a:t>Enhance project team performance through activities such as team-building, training, and recognition. This involves improving communication, resolving conflicts, and fostering a positive team culture.</a:t>
            </a:r>
            <a:endParaRPr lang="en-US" dirty="0"/>
          </a:p>
        </p:txBody>
      </p:sp>
    </p:spTree>
    <p:extLst>
      <p:ext uri="{BB962C8B-B14F-4D97-AF65-F5344CB8AC3E}">
        <p14:creationId xmlns:p14="http://schemas.microsoft.com/office/powerpoint/2010/main" val="41100216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153FC-27D0-B11A-4774-2BAF0C6FC71D}"/>
              </a:ext>
            </a:extLst>
          </p:cNvPr>
          <p:cNvSpPr>
            <a:spLocks noGrp="1"/>
          </p:cNvSpPr>
          <p:nvPr>
            <p:ph type="title"/>
          </p:nvPr>
        </p:nvSpPr>
        <p:spPr/>
        <p:txBody>
          <a:bodyPr/>
          <a:lstStyle/>
          <a:p>
            <a:r>
              <a:rPr lang="en-US" dirty="0"/>
              <a:t>Project Execution</a:t>
            </a:r>
          </a:p>
        </p:txBody>
      </p:sp>
      <p:sp>
        <p:nvSpPr>
          <p:cNvPr id="3" name="Content Placeholder 2">
            <a:extLst>
              <a:ext uri="{FF2B5EF4-FFF2-40B4-BE49-F238E27FC236}">
                <a16:creationId xmlns:a16="http://schemas.microsoft.com/office/drawing/2014/main" id="{6C093F6B-53E3-2EDC-4D0A-4BC8E729B291}"/>
              </a:ext>
            </a:extLst>
          </p:cNvPr>
          <p:cNvSpPr>
            <a:spLocks noGrp="1"/>
          </p:cNvSpPr>
          <p:nvPr>
            <p:ph idx="1"/>
          </p:nvPr>
        </p:nvSpPr>
        <p:spPr/>
        <p:txBody>
          <a:bodyPr>
            <a:normAutofit fontScale="70000" lnSpcReduction="20000"/>
          </a:bodyPr>
          <a:lstStyle/>
          <a:p>
            <a:r>
              <a:rPr lang="en-US" b="0" i="0" dirty="0">
                <a:solidFill>
                  <a:srgbClr val="374151"/>
                </a:solidFill>
                <a:effectLst/>
                <a:latin typeface="Söhne"/>
              </a:rPr>
              <a:t>The Project Execution phase is a critical stage in the project management life cycle where the project plan is put into motion to accomplish the project's objectives</a:t>
            </a:r>
          </a:p>
          <a:p>
            <a:r>
              <a:rPr lang="en-US" b="1" i="0" dirty="0">
                <a:effectLst/>
                <a:latin typeface="Söhne"/>
              </a:rPr>
              <a:t>Key Activities in the Project Execution Phase</a:t>
            </a:r>
          </a:p>
          <a:p>
            <a:r>
              <a:rPr lang="en-US" b="1" i="0" dirty="0">
                <a:effectLst/>
                <a:latin typeface="Söhne"/>
              </a:rPr>
              <a:t>Manage Project Team</a:t>
            </a:r>
            <a:endParaRPr lang="en-US" b="1" dirty="0">
              <a:latin typeface="Söhne"/>
            </a:endParaRPr>
          </a:p>
          <a:p>
            <a:r>
              <a:rPr lang="en-US" b="0" i="0" dirty="0">
                <a:solidFill>
                  <a:srgbClr val="374151"/>
                </a:solidFill>
                <a:effectLst/>
                <a:latin typeface="Söhne"/>
              </a:rPr>
              <a:t>Track team member performance, provide feedback, resolve issues, and manage changes to optimize project performance. This involves keeping the team motivated and focused on project goals.</a:t>
            </a:r>
          </a:p>
          <a:p>
            <a:r>
              <a:rPr lang="en-US" b="1" i="0" dirty="0">
                <a:effectLst/>
                <a:latin typeface="Söhne"/>
              </a:rPr>
              <a:t>Manage Communications</a:t>
            </a:r>
            <a:endParaRPr lang="en-US" dirty="0">
              <a:solidFill>
                <a:srgbClr val="374151"/>
              </a:solidFill>
              <a:latin typeface="Söhne"/>
            </a:endParaRPr>
          </a:p>
          <a:p>
            <a:r>
              <a:rPr lang="en-US" b="0" i="0" dirty="0">
                <a:solidFill>
                  <a:srgbClr val="374151"/>
                </a:solidFill>
                <a:effectLst/>
                <a:latin typeface="Söhne"/>
              </a:rPr>
              <a:t>Ensure timely and appropriate collection, generation, distribution, storage, retrieval, and disposition of project information. This involves effective communication with stakeholders to keep them informed of project progress.</a:t>
            </a:r>
          </a:p>
          <a:p>
            <a:r>
              <a:rPr lang="en-US" b="1" i="0" dirty="0">
                <a:effectLst/>
                <a:latin typeface="Söhne"/>
              </a:rPr>
              <a:t>Implement Risk Responses</a:t>
            </a:r>
          </a:p>
          <a:p>
            <a:r>
              <a:rPr lang="en-US" b="0" i="0" dirty="0">
                <a:solidFill>
                  <a:srgbClr val="374151"/>
                </a:solidFill>
                <a:effectLst/>
                <a:latin typeface="Söhne"/>
              </a:rPr>
              <a:t>Execute the risk response plans developed during the planning phase. This involves addressing identified risks and implementing strategies to mitigate, transfer, accept, or avoid them</a:t>
            </a:r>
            <a:endParaRPr lang="en-US" b="1" i="0" dirty="0">
              <a:solidFill>
                <a:srgbClr val="374151"/>
              </a:solidFill>
              <a:effectLst/>
              <a:latin typeface="Söhne"/>
            </a:endParaRPr>
          </a:p>
          <a:p>
            <a:endParaRPr lang="en-US" b="1" i="0" dirty="0">
              <a:effectLst/>
              <a:latin typeface="Söhne"/>
            </a:endParaRPr>
          </a:p>
        </p:txBody>
      </p:sp>
    </p:spTree>
    <p:extLst>
      <p:ext uri="{BB962C8B-B14F-4D97-AF65-F5344CB8AC3E}">
        <p14:creationId xmlns:p14="http://schemas.microsoft.com/office/powerpoint/2010/main" val="18271143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153FC-27D0-B11A-4774-2BAF0C6FC71D}"/>
              </a:ext>
            </a:extLst>
          </p:cNvPr>
          <p:cNvSpPr>
            <a:spLocks noGrp="1"/>
          </p:cNvSpPr>
          <p:nvPr>
            <p:ph type="title"/>
          </p:nvPr>
        </p:nvSpPr>
        <p:spPr/>
        <p:txBody>
          <a:bodyPr/>
          <a:lstStyle/>
          <a:p>
            <a:r>
              <a:rPr lang="en-US" dirty="0"/>
              <a:t>Project Execution</a:t>
            </a:r>
          </a:p>
        </p:txBody>
      </p:sp>
      <p:sp>
        <p:nvSpPr>
          <p:cNvPr id="3" name="Content Placeholder 2">
            <a:extLst>
              <a:ext uri="{FF2B5EF4-FFF2-40B4-BE49-F238E27FC236}">
                <a16:creationId xmlns:a16="http://schemas.microsoft.com/office/drawing/2014/main" id="{6C093F6B-53E3-2EDC-4D0A-4BC8E729B291}"/>
              </a:ext>
            </a:extLst>
          </p:cNvPr>
          <p:cNvSpPr>
            <a:spLocks noGrp="1"/>
          </p:cNvSpPr>
          <p:nvPr>
            <p:ph idx="1"/>
          </p:nvPr>
        </p:nvSpPr>
        <p:spPr/>
        <p:txBody>
          <a:bodyPr>
            <a:normAutofit fontScale="92500" lnSpcReduction="20000"/>
          </a:bodyPr>
          <a:lstStyle/>
          <a:p>
            <a:r>
              <a:rPr lang="en-US" b="0" i="0" dirty="0">
                <a:solidFill>
                  <a:srgbClr val="374151"/>
                </a:solidFill>
                <a:effectLst/>
                <a:latin typeface="Söhne"/>
              </a:rPr>
              <a:t>The Project Execution phase is a critical stage in the project management life cycle where the project plan is put into motion to accomplish the project's objectives</a:t>
            </a:r>
          </a:p>
          <a:p>
            <a:r>
              <a:rPr lang="en-US" b="1" i="0" dirty="0">
                <a:effectLst/>
                <a:latin typeface="Söhne"/>
              </a:rPr>
              <a:t>Key Activities in the Project Execution Phase</a:t>
            </a:r>
          </a:p>
          <a:p>
            <a:r>
              <a:rPr lang="en-US" b="1" i="0" dirty="0">
                <a:effectLst/>
                <a:latin typeface="Söhne"/>
              </a:rPr>
              <a:t>Conduct Procurements</a:t>
            </a:r>
            <a:endParaRPr lang="en-US" b="1" dirty="0">
              <a:latin typeface="Söhne"/>
            </a:endParaRPr>
          </a:p>
          <a:p>
            <a:r>
              <a:rPr lang="en-US" b="0" i="0" dirty="0">
                <a:solidFill>
                  <a:srgbClr val="374151"/>
                </a:solidFill>
                <a:effectLst/>
                <a:latin typeface="Söhne"/>
              </a:rPr>
              <a:t>Obtain goods and services from external vendors or contractors as outlined in the procurement management plan. This includes managing procurement relationships and ensuring that deliverables meet the specified requirements.</a:t>
            </a:r>
            <a:endParaRPr lang="en-US" b="1" i="0" dirty="0">
              <a:solidFill>
                <a:srgbClr val="374151"/>
              </a:solidFill>
              <a:effectLst/>
              <a:latin typeface="Söhne"/>
            </a:endParaRPr>
          </a:p>
          <a:p>
            <a:r>
              <a:rPr lang="en-US" b="1" i="0" dirty="0">
                <a:effectLst/>
                <a:latin typeface="Söhne"/>
              </a:rPr>
              <a:t>Manage Stakeholder Engagement</a:t>
            </a:r>
          </a:p>
          <a:p>
            <a:r>
              <a:rPr lang="en-US" b="0" i="0" dirty="0">
                <a:solidFill>
                  <a:srgbClr val="374151"/>
                </a:solidFill>
                <a:effectLst/>
                <a:latin typeface="Söhne"/>
              </a:rPr>
              <a:t>Engage stakeholders in a way that aligns with their needs and expectations. This involves communicating with stakeholders, addressing concerns, and managing stakeholder involvement throughout the project.</a:t>
            </a:r>
            <a:endParaRPr lang="en-US" b="1" i="0" dirty="0">
              <a:effectLst/>
              <a:latin typeface="Söhne"/>
            </a:endParaRPr>
          </a:p>
          <a:p>
            <a:endParaRPr lang="en-US" b="1" i="0" dirty="0">
              <a:effectLst/>
              <a:latin typeface="Söhne"/>
            </a:endParaRPr>
          </a:p>
        </p:txBody>
      </p:sp>
    </p:spTree>
    <p:extLst>
      <p:ext uri="{BB962C8B-B14F-4D97-AF65-F5344CB8AC3E}">
        <p14:creationId xmlns:p14="http://schemas.microsoft.com/office/powerpoint/2010/main" val="13256090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7436E-1447-76D8-8AF5-4ACFAC6A9E59}"/>
              </a:ext>
            </a:extLst>
          </p:cNvPr>
          <p:cNvSpPr>
            <a:spLocks noGrp="1"/>
          </p:cNvSpPr>
          <p:nvPr>
            <p:ph type="title"/>
          </p:nvPr>
        </p:nvSpPr>
        <p:spPr/>
        <p:txBody>
          <a:bodyPr/>
          <a:lstStyle/>
          <a:p>
            <a:r>
              <a:rPr lang="en-US" b="1" i="0" dirty="0">
                <a:effectLst/>
                <a:latin typeface="Söhne"/>
              </a:rPr>
              <a:t>Key Considerations:</a:t>
            </a:r>
            <a:endParaRPr lang="en-US" dirty="0"/>
          </a:p>
        </p:txBody>
      </p:sp>
      <p:sp>
        <p:nvSpPr>
          <p:cNvPr id="3" name="Content Placeholder 2">
            <a:extLst>
              <a:ext uri="{FF2B5EF4-FFF2-40B4-BE49-F238E27FC236}">
                <a16:creationId xmlns:a16="http://schemas.microsoft.com/office/drawing/2014/main" id="{2A247B0C-75FB-188F-93E6-A3D2E150D46F}"/>
              </a:ext>
            </a:extLst>
          </p:cNvPr>
          <p:cNvSpPr>
            <a:spLocks noGrp="1"/>
          </p:cNvSpPr>
          <p:nvPr>
            <p:ph idx="1"/>
          </p:nvPr>
        </p:nvSpPr>
        <p:spPr/>
        <p:txBody>
          <a:bodyPr>
            <a:normAutofit fontScale="77500" lnSpcReduction="20000"/>
          </a:bodyPr>
          <a:lstStyle/>
          <a:p>
            <a:pPr algn="l">
              <a:buFont typeface="+mj-lt"/>
              <a:buAutoNum type="arabicPeriod"/>
            </a:pPr>
            <a:r>
              <a:rPr lang="en-US" b="1" i="0" dirty="0">
                <a:solidFill>
                  <a:srgbClr val="374151"/>
                </a:solidFill>
                <a:effectLst/>
                <a:latin typeface="Söhne"/>
              </a:rPr>
              <a:t>Change Management:</a:t>
            </a:r>
            <a:endParaRPr lang="en-US" b="0" i="0" dirty="0">
              <a:solidFill>
                <a:srgbClr val="374151"/>
              </a:solidFill>
              <a:effectLst/>
              <a:latin typeface="Söhne"/>
            </a:endParaRPr>
          </a:p>
          <a:p>
            <a:pPr marL="457200" lvl="1" indent="0" algn="l">
              <a:buNone/>
            </a:pPr>
            <a:r>
              <a:rPr lang="en-US" b="0" i="0" dirty="0">
                <a:solidFill>
                  <a:srgbClr val="374151"/>
                </a:solidFill>
                <a:effectLst/>
                <a:latin typeface="Söhne"/>
              </a:rPr>
              <a:t>Implement a robust change management process to address changes to project scope, schedule, and resources. Ensure that changes are documented, approved, and communicated to relevant stakeholders.</a:t>
            </a:r>
          </a:p>
          <a:p>
            <a:pPr algn="l">
              <a:buFont typeface="+mj-lt"/>
              <a:buAutoNum type="arabicPeriod"/>
            </a:pPr>
            <a:r>
              <a:rPr lang="en-US" b="1" i="0" dirty="0">
                <a:solidFill>
                  <a:srgbClr val="374151"/>
                </a:solidFill>
                <a:effectLst/>
                <a:latin typeface="Söhne"/>
              </a:rPr>
              <a:t>Quality Control:</a:t>
            </a:r>
            <a:endParaRPr lang="en-US" b="0" i="0" dirty="0">
              <a:solidFill>
                <a:srgbClr val="374151"/>
              </a:solidFill>
              <a:effectLst/>
              <a:latin typeface="Söhne"/>
            </a:endParaRPr>
          </a:p>
          <a:p>
            <a:pPr marL="457200" lvl="1" indent="0" algn="l">
              <a:buNone/>
            </a:pPr>
            <a:r>
              <a:rPr lang="en-US" b="0" i="0" dirty="0">
                <a:solidFill>
                  <a:srgbClr val="374151"/>
                </a:solidFill>
                <a:effectLst/>
                <a:latin typeface="Söhne"/>
              </a:rPr>
              <a:t>Perform quality control activities to ensure that project deliverables meet the specified quality standards. This involves inspecting, testing, and validating project outputs.</a:t>
            </a:r>
          </a:p>
          <a:p>
            <a:pPr algn="l">
              <a:buFont typeface="+mj-lt"/>
              <a:buAutoNum type="arabicPeriod"/>
            </a:pPr>
            <a:r>
              <a:rPr lang="en-US" b="1" i="0" dirty="0">
                <a:solidFill>
                  <a:srgbClr val="374151"/>
                </a:solidFill>
                <a:effectLst/>
                <a:latin typeface="Söhne"/>
              </a:rPr>
              <a:t>Issue Resolution:</a:t>
            </a:r>
            <a:endParaRPr lang="en-US" b="0" i="0" dirty="0">
              <a:solidFill>
                <a:srgbClr val="374151"/>
              </a:solidFill>
              <a:effectLst/>
              <a:latin typeface="Söhne"/>
            </a:endParaRPr>
          </a:p>
          <a:p>
            <a:pPr marL="457200" lvl="1" indent="0" algn="l">
              <a:buNone/>
            </a:pPr>
            <a:r>
              <a:rPr lang="en-US" b="0" i="0" dirty="0">
                <a:solidFill>
                  <a:srgbClr val="374151"/>
                </a:solidFill>
                <a:effectLst/>
                <a:latin typeface="Söhne"/>
              </a:rPr>
              <a:t>Address and resolve issues that arise during project execution. This involves identifying and resolving problems that may impact project progress.</a:t>
            </a:r>
          </a:p>
          <a:p>
            <a:pPr algn="l">
              <a:buFont typeface="+mj-lt"/>
              <a:buAutoNum type="arabicPeriod"/>
            </a:pPr>
            <a:r>
              <a:rPr lang="en-US" b="1" i="0" dirty="0">
                <a:solidFill>
                  <a:srgbClr val="374151"/>
                </a:solidFill>
                <a:effectLst/>
                <a:latin typeface="Söhne"/>
              </a:rPr>
              <a:t>Performance Reporting:</a:t>
            </a:r>
            <a:endParaRPr lang="en-US" b="0" i="0" dirty="0">
              <a:solidFill>
                <a:srgbClr val="374151"/>
              </a:solidFill>
              <a:effectLst/>
              <a:latin typeface="Söhne"/>
            </a:endParaRPr>
          </a:p>
          <a:p>
            <a:pPr marL="457200" lvl="1" indent="0" algn="l">
              <a:buNone/>
            </a:pPr>
            <a:r>
              <a:rPr lang="en-US" b="0" i="0" dirty="0">
                <a:solidFill>
                  <a:srgbClr val="374151"/>
                </a:solidFill>
                <a:effectLst/>
                <a:latin typeface="Söhne"/>
              </a:rPr>
              <a:t>Provide regular and accurate performance reports to stakeholders. This involves tracking key performance indicators and communicating project status, progress, and potential issues.</a:t>
            </a:r>
          </a:p>
          <a:p>
            <a:pPr algn="l">
              <a:buFont typeface="+mj-lt"/>
              <a:buAutoNum type="arabicPeriod"/>
            </a:pPr>
            <a:r>
              <a:rPr lang="en-US" b="1" i="0" dirty="0">
                <a:solidFill>
                  <a:srgbClr val="374151"/>
                </a:solidFill>
                <a:effectLst/>
                <a:latin typeface="Söhne"/>
              </a:rPr>
              <a:t>Resource Allocation:</a:t>
            </a:r>
            <a:endParaRPr lang="en-US" b="0" i="0" dirty="0">
              <a:solidFill>
                <a:srgbClr val="374151"/>
              </a:solidFill>
              <a:effectLst/>
              <a:latin typeface="Söhne"/>
            </a:endParaRPr>
          </a:p>
          <a:p>
            <a:pPr marL="457200" lvl="1" indent="0" algn="l">
              <a:buNone/>
            </a:pPr>
            <a:r>
              <a:rPr lang="en-US" b="0" i="0" dirty="0">
                <a:solidFill>
                  <a:srgbClr val="374151"/>
                </a:solidFill>
                <a:effectLst/>
                <a:latin typeface="Söhne"/>
              </a:rPr>
              <a:t>Optimize the allocation of resources to meet project objectives. This involves managing resource constraints, balancing workloads, and adjusting resource assignments as needed.</a:t>
            </a:r>
          </a:p>
          <a:p>
            <a:endParaRPr lang="en-US" dirty="0"/>
          </a:p>
        </p:txBody>
      </p:sp>
    </p:spTree>
    <p:extLst>
      <p:ext uri="{BB962C8B-B14F-4D97-AF65-F5344CB8AC3E}">
        <p14:creationId xmlns:p14="http://schemas.microsoft.com/office/powerpoint/2010/main" val="40256293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7436E-1447-76D8-8AF5-4ACFAC6A9E59}"/>
              </a:ext>
            </a:extLst>
          </p:cNvPr>
          <p:cNvSpPr>
            <a:spLocks noGrp="1"/>
          </p:cNvSpPr>
          <p:nvPr>
            <p:ph type="title"/>
          </p:nvPr>
        </p:nvSpPr>
        <p:spPr/>
        <p:txBody>
          <a:bodyPr/>
          <a:lstStyle/>
          <a:p>
            <a:r>
              <a:rPr lang="en-US" b="1" i="0" dirty="0">
                <a:effectLst/>
                <a:latin typeface="Söhne"/>
              </a:rPr>
              <a:t>Key Considerations:</a:t>
            </a:r>
            <a:endParaRPr lang="en-US" dirty="0"/>
          </a:p>
        </p:txBody>
      </p:sp>
      <p:sp>
        <p:nvSpPr>
          <p:cNvPr id="3" name="Content Placeholder 2">
            <a:extLst>
              <a:ext uri="{FF2B5EF4-FFF2-40B4-BE49-F238E27FC236}">
                <a16:creationId xmlns:a16="http://schemas.microsoft.com/office/drawing/2014/main" id="{2A247B0C-75FB-188F-93E6-A3D2E150D46F}"/>
              </a:ext>
            </a:extLst>
          </p:cNvPr>
          <p:cNvSpPr>
            <a:spLocks noGrp="1"/>
          </p:cNvSpPr>
          <p:nvPr>
            <p:ph idx="1"/>
          </p:nvPr>
        </p:nvSpPr>
        <p:spPr/>
        <p:txBody>
          <a:bodyPr>
            <a:normAutofit fontScale="77500" lnSpcReduction="20000"/>
          </a:bodyPr>
          <a:lstStyle/>
          <a:p>
            <a:pPr marL="0" indent="0" algn="l">
              <a:buNone/>
            </a:pPr>
            <a:r>
              <a:rPr lang="en-US" b="1" i="0" dirty="0">
                <a:solidFill>
                  <a:srgbClr val="374151"/>
                </a:solidFill>
                <a:effectLst/>
                <a:latin typeface="Söhne"/>
              </a:rPr>
              <a:t>6. Communication Management:</a:t>
            </a:r>
            <a:endParaRPr lang="en-US" b="0" i="0" dirty="0">
              <a:solidFill>
                <a:srgbClr val="374151"/>
              </a:solidFill>
              <a:effectLst/>
              <a:latin typeface="Söhne"/>
            </a:endParaRPr>
          </a:p>
          <a:p>
            <a:pPr marL="457200" lvl="1" indent="0" algn="l">
              <a:buNone/>
            </a:pPr>
            <a:r>
              <a:rPr lang="en-US" b="0" i="0" dirty="0">
                <a:solidFill>
                  <a:srgbClr val="374151"/>
                </a:solidFill>
                <a:effectLst/>
                <a:latin typeface="Söhne"/>
              </a:rPr>
              <a:t>Ensure effective communication throughout the project. This involves using various communication channels and methods to convey information to the project team and stakeholders.</a:t>
            </a:r>
          </a:p>
          <a:p>
            <a:pPr marL="0" indent="0" algn="l">
              <a:buNone/>
            </a:pPr>
            <a:r>
              <a:rPr lang="en-US" b="1" i="0" dirty="0">
                <a:solidFill>
                  <a:srgbClr val="374151"/>
                </a:solidFill>
                <a:effectLst/>
                <a:latin typeface="Söhne"/>
              </a:rPr>
              <a:t>7. Monitoring and Controlling:</a:t>
            </a:r>
            <a:endParaRPr lang="en-US" b="0" i="0" dirty="0">
              <a:solidFill>
                <a:srgbClr val="374151"/>
              </a:solidFill>
              <a:effectLst/>
              <a:latin typeface="Söhne"/>
            </a:endParaRPr>
          </a:p>
          <a:p>
            <a:pPr marL="457200" lvl="1" indent="0" algn="l">
              <a:buNone/>
            </a:pPr>
            <a:r>
              <a:rPr lang="en-US" b="0" i="0" dirty="0">
                <a:solidFill>
                  <a:srgbClr val="374151"/>
                </a:solidFill>
                <a:effectLst/>
                <a:latin typeface="Söhne"/>
              </a:rPr>
              <a:t>Continuously monitor and control project activities to ensure they align with the project plan. This involves comparing actual performance against the project management plan and taking corrective action when necessary.</a:t>
            </a:r>
          </a:p>
          <a:p>
            <a:pPr marL="0" indent="0" algn="l">
              <a:buNone/>
            </a:pPr>
            <a:r>
              <a:rPr lang="en-US" b="1" i="0" dirty="0">
                <a:solidFill>
                  <a:srgbClr val="374151"/>
                </a:solidFill>
                <a:effectLst/>
                <a:latin typeface="Söhne"/>
              </a:rPr>
              <a:t>8. Documentation:</a:t>
            </a:r>
            <a:endParaRPr lang="en-US" b="0" i="0" dirty="0">
              <a:solidFill>
                <a:srgbClr val="374151"/>
              </a:solidFill>
              <a:effectLst/>
              <a:latin typeface="Söhne"/>
            </a:endParaRPr>
          </a:p>
          <a:p>
            <a:pPr marL="457200" lvl="1" indent="0" algn="l">
              <a:buNone/>
            </a:pPr>
            <a:r>
              <a:rPr lang="en-US" b="0" i="0" dirty="0">
                <a:solidFill>
                  <a:srgbClr val="374151"/>
                </a:solidFill>
                <a:effectLst/>
                <a:latin typeface="Söhne"/>
              </a:rPr>
              <a:t>Maintain accurate and up-to-date project documentation. This involves recording decisions, changes, and other project-related information to provide a historical record of the project.</a:t>
            </a:r>
          </a:p>
          <a:p>
            <a:pPr marL="0" indent="0" algn="l">
              <a:buNone/>
            </a:pPr>
            <a:r>
              <a:rPr lang="en-US" b="1" i="0" dirty="0">
                <a:solidFill>
                  <a:srgbClr val="374151"/>
                </a:solidFill>
                <a:effectLst/>
                <a:latin typeface="Söhne"/>
              </a:rPr>
              <a:t>9. Procurement Management:</a:t>
            </a:r>
            <a:endParaRPr lang="en-US" b="0" i="0" dirty="0">
              <a:solidFill>
                <a:srgbClr val="374151"/>
              </a:solidFill>
              <a:effectLst/>
              <a:latin typeface="Söhne"/>
            </a:endParaRPr>
          </a:p>
          <a:p>
            <a:pPr marL="457200" lvl="1" indent="0" algn="l">
              <a:buNone/>
            </a:pPr>
            <a:r>
              <a:rPr lang="en-US" b="0" i="0" dirty="0">
                <a:solidFill>
                  <a:srgbClr val="374151"/>
                </a:solidFill>
                <a:effectLst/>
                <a:latin typeface="Söhne"/>
              </a:rPr>
              <a:t>Oversee and manage procurement activities, contracts, and relationships with vendors. This involves ensuring that procurements are executed according to the procurement management plan.</a:t>
            </a:r>
          </a:p>
          <a:p>
            <a:pPr marL="0" indent="0" algn="l">
              <a:buNone/>
            </a:pPr>
            <a:r>
              <a:rPr lang="en-US" b="1" i="0" dirty="0">
                <a:solidFill>
                  <a:srgbClr val="374151"/>
                </a:solidFill>
                <a:effectLst/>
                <a:latin typeface="Söhne"/>
              </a:rPr>
              <a:t>10. Stakeholder Engagement:</a:t>
            </a:r>
            <a:endParaRPr lang="en-US" b="0" i="0" dirty="0">
              <a:solidFill>
                <a:srgbClr val="374151"/>
              </a:solidFill>
              <a:effectLst/>
              <a:latin typeface="Söhne"/>
            </a:endParaRPr>
          </a:p>
          <a:p>
            <a:pPr marL="457200" lvl="1" indent="0" algn="l">
              <a:buNone/>
            </a:pPr>
            <a:r>
              <a:rPr lang="en-US" b="0" i="0" dirty="0">
                <a:solidFill>
                  <a:srgbClr val="374151"/>
                </a:solidFill>
                <a:effectLst/>
                <a:latin typeface="Söhne"/>
              </a:rPr>
              <a:t>Keep stakeholders engaged and informed about project progress. This involves addressing stakeholder concerns, managing expectations, and adapting communication strategies as needed.</a:t>
            </a:r>
          </a:p>
          <a:p>
            <a:endParaRPr lang="en-US" dirty="0"/>
          </a:p>
        </p:txBody>
      </p:sp>
    </p:spTree>
    <p:extLst>
      <p:ext uri="{BB962C8B-B14F-4D97-AF65-F5344CB8AC3E}">
        <p14:creationId xmlns:p14="http://schemas.microsoft.com/office/powerpoint/2010/main" val="32292286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6AD8727-1EC2-A0F5-9101-64DB85AAB245}"/>
              </a:ext>
            </a:extLst>
          </p:cNvPr>
          <p:cNvPicPr>
            <a:picLocks noGrp="1" noChangeAspect="1"/>
          </p:cNvPicPr>
          <p:nvPr>
            <p:ph idx="1"/>
          </p:nvPr>
        </p:nvPicPr>
        <p:blipFill>
          <a:blip r:embed="rId2"/>
          <a:stretch>
            <a:fillRect/>
          </a:stretch>
        </p:blipFill>
        <p:spPr>
          <a:xfrm>
            <a:off x="1334402" y="643466"/>
            <a:ext cx="9523195" cy="5571067"/>
          </a:xfrm>
          <a:prstGeom prst="rect">
            <a:avLst/>
          </a:prstGeom>
        </p:spPr>
      </p:pic>
    </p:spTree>
    <p:extLst>
      <p:ext uri="{BB962C8B-B14F-4D97-AF65-F5344CB8AC3E}">
        <p14:creationId xmlns:p14="http://schemas.microsoft.com/office/powerpoint/2010/main" val="36271052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1B2B030-4738-4359-9E46-144B7C8BFF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 y="8300"/>
            <a:ext cx="12193117" cy="68497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E722B2DD-E14D-4972-9D98-5D6E61B1B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F5B719A7-FB05-0D58-59A7-84CE6F6BE0F1}"/>
              </a:ext>
            </a:extLst>
          </p:cNvPr>
          <p:cNvPicPr>
            <a:picLocks noGrp="1" noChangeAspect="1"/>
          </p:cNvPicPr>
          <p:nvPr>
            <p:ph idx="1"/>
          </p:nvPr>
        </p:nvPicPr>
        <p:blipFill rotWithShape="1">
          <a:blip r:embed="rId2"/>
          <a:srcRect r="1452" b="-1"/>
          <a:stretch/>
        </p:blipFill>
        <p:spPr>
          <a:xfrm>
            <a:off x="20" y="10"/>
            <a:ext cx="12191980" cy="6866290"/>
          </a:xfrm>
          <a:prstGeom prst="rect">
            <a:avLst/>
          </a:prstGeom>
        </p:spPr>
      </p:pic>
    </p:spTree>
    <p:extLst>
      <p:ext uri="{BB962C8B-B14F-4D97-AF65-F5344CB8AC3E}">
        <p14:creationId xmlns:p14="http://schemas.microsoft.com/office/powerpoint/2010/main" val="21836879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2451C-E342-789B-D46E-E01FA37FE2C8}"/>
              </a:ext>
            </a:extLst>
          </p:cNvPr>
          <p:cNvSpPr>
            <a:spLocks noGrp="1"/>
          </p:cNvSpPr>
          <p:nvPr>
            <p:ph type="title"/>
          </p:nvPr>
        </p:nvSpPr>
        <p:spPr/>
        <p:txBody>
          <a:bodyPr/>
          <a:lstStyle/>
          <a:p>
            <a:r>
              <a:rPr lang="en-US" dirty="0"/>
              <a:t>Project monitoring and </a:t>
            </a:r>
            <a:r>
              <a:rPr lang="en-US" dirty="0" err="1"/>
              <a:t>controling</a:t>
            </a:r>
            <a:endParaRPr lang="en-US" dirty="0"/>
          </a:p>
        </p:txBody>
      </p:sp>
      <p:sp>
        <p:nvSpPr>
          <p:cNvPr id="3" name="Content Placeholder 2">
            <a:extLst>
              <a:ext uri="{FF2B5EF4-FFF2-40B4-BE49-F238E27FC236}">
                <a16:creationId xmlns:a16="http://schemas.microsoft.com/office/drawing/2014/main" id="{0CEEC051-F7B9-CC28-1308-B925417E0E91}"/>
              </a:ext>
            </a:extLst>
          </p:cNvPr>
          <p:cNvSpPr>
            <a:spLocks noGrp="1"/>
          </p:cNvSpPr>
          <p:nvPr>
            <p:ph idx="1"/>
          </p:nvPr>
        </p:nvSpPr>
        <p:spPr/>
        <p:txBody>
          <a:bodyPr>
            <a:normAutofit fontScale="62500" lnSpcReduction="20000"/>
          </a:bodyPr>
          <a:lstStyle/>
          <a:p>
            <a:r>
              <a:rPr lang="en-US" b="0" i="0" dirty="0">
                <a:solidFill>
                  <a:srgbClr val="374151"/>
                </a:solidFill>
                <a:effectLst/>
                <a:latin typeface="Söhne"/>
              </a:rPr>
              <a:t>The Project Monitoring and Controlling phase is a crucial stage in the project management life cycle. It involves tracking, reviewing, and regulating the progress and performance of the project to ensure that project objectives are met. </a:t>
            </a:r>
          </a:p>
          <a:p>
            <a:r>
              <a:rPr lang="en-US" b="1" i="0" dirty="0">
                <a:effectLst/>
                <a:latin typeface="Söhne"/>
              </a:rPr>
              <a:t>Monitor and Control Project Work</a:t>
            </a:r>
            <a:endParaRPr lang="en-US" dirty="0">
              <a:solidFill>
                <a:srgbClr val="374151"/>
              </a:solidFill>
              <a:latin typeface="Söhne"/>
            </a:endParaRPr>
          </a:p>
          <a:p>
            <a:r>
              <a:rPr lang="en-US" b="0" i="0" dirty="0">
                <a:solidFill>
                  <a:srgbClr val="374151"/>
                </a:solidFill>
                <a:effectLst/>
                <a:latin typeface="Söhne"/>
              </a:rPr>
              <a:t>Track, review, and regulate project performance and progress. This involves comparing actual project performance against the project management plan, identifying variances, and taking corrective actions as needed.</a:t>
            </a:r>
          </a:p>
          <a:p>
            <a:r>
              <a:rPr lang="en-US" b="1" i="0" dirty="0">
                <a:effectLst/>
                <a:latin typeface="Söhne"/>
              </a:rPr>
              <a:t>Verify Scope:</a:t>
            </a:r>
            <a:endParaRPr lang="en-US" dirty="0">
              <a:solidFill>
                <a:srgbClr val="374151"/>
              </a:solidFill>
              <a:latin typeface="Söhne"/>
            </a:endParaRPr>
          </a:p>
          <a:p>
            <a:r>
              <a:rPr lang="en-US" b="0" i="0" dirty="0">
                <a:solidFill>
                  <a:srgbClr val="374151"/>
                </a:solidFill>
                <a:effectLst/>
                <a:latin typeface="Söhne"/>
              </a:rPr>
              <a:t>Formalize acceptance of the project deliverables. This involves ensuring that the project has delivered what was agreed upon in the scope statement.</a:t>
            </a:r>
          </a:p>
          <a:p>
            <a:r>
              <a:rPr lang="en-US" b="1" i="0" dirty="0">
                <a:effectLst/>
                <a:latin typeface="Söhne"/>
              </a:rPr>
              <a:t>Control Scope</a:t>
            </a:r>
            <a:endParaRPr lang="en-US" dirty="0">
              <a:solidFill>
                <a:srgbClr val="374151"/>
              </a:solidFill>
              <a:latin typeface="Söhne"/>
            </a:endParaRPr>
          </a:p>
          <a:p>
            <a:r>
              <a:rPr lang="en-US" b="0" i="0" dirty="0">
                <a:solidFill>
                  <a:srgbClr val="374151"/>
                </a:solidFill>
                <a:effectLst/>
                <a:latin typeface="Söhne"/>
              </a:rPr>
              <a:t>Manage changes to the project scope. This involves preventing scope creep and addressing any unauthorized changes to the project scope.</a:t>
            </a:r>
          </a:p>
          <a:p>
            <a:r>
              <a:rPr lang="en-US" b="1" i="0" dirty="0">
                <a:effectLst/>
                <a:latin typeface="Söhne"/>
              </a:rPr>
              <a:t>Control Schedule</a:t>
            </a:r>
          </a:p>
          <a:p>
            <a:r>
              <a:rPr lang="en-US" b="0" i="0" dirty="0">
                <a:solidFill>
                  <a:srgbClr val="374151"/>
                </a:solidFill>
                <a:effectLst/>
                <a:latin typeface="Söhne"/>
              </a:rPr>
              <a:t>Monitor and control project schedule performance. This involves comparing planned schedule activities and milestones with the actual progress and taking corrective actions as needed.</a:t>
            </a:r>
            <a:endParaRPr lang="en-US" dirty="0"/>
          </a:p>
        </p:txBody>
      </p:sp>
    </p:spTree>
    <p:extLst>
      <p:ext uri="{BB962C8B-B14F-4D97-AF65-F5344CB8AC3E}">
        <p14:creationId xmlns:p14="http://schemas.microsoft.com/office/powerpoint/2010/main" val="33142589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2451C-E342-789B-D46E-E01FA37FE2C8}"/>
              </a:ext>
            </a:extLst>
          </p:cNvPr>
          <p:cNvSpPr>
            <a:spLocks noGrp="1"/>
          </p:cNvSpPr>
          <p:nvPr>
            <p:ph type="title"/>
          </p:nvPr>
        </p:nvSpPr>
        <p:spPr/>
        <p:txBody>
          <a:bodyPr/>
          <a:lstStyle/>
          <a:p>
            <a:r>
              <a:rPr lang="en-US" dirty="0"/>
              <a:t>Project monitoring and controlling</a:t>
            </a:r>
          </a:p>
        </p:txBody>
      </p:sp>
      <p:sp>
        <p:nvSpPr>
          <p:cNvPr id="3" name="Content Placeholder 2">
            <a:extLst>
              <a:ext uri="{FF2B5EF4-FFF2-40B4-BE49-F238E27FC236}">
                <a16:creationId xmlns:a16="http://schemas.microsoft.com/office/drawing/2014/main" id="{0CEEC051-F7B9-CC28-1308-B925417E0E91}"/>
              </a:ext>
            </a:extLst>
          </p:cNvPr>
          <p:cNvSpPr>
            <a:spLocks noGrp="1"/>
          </p:cNvSpPr>
          <p:nvPr>
            <p:ph idx="1"/>
          </p:nvPr>
        </p:nvSpPr>
        <p:spPr>
          <a:xfrm>
            <a:off x="838200" y="1431985"/>
            <a:ext cx="10515600" cy="4744978"/>
          </a:xfrm>
        </p:spPr>
        <p:txBody>
          <a:bodyPr>
            <a:normAutofit fontScale="55000" lnSpcReduction="20000"/>
          </a:bodyPr>
          <a:lstStyle/>
          <a:p>
            <a:r>
              <a:rPr lang="en-US" b="1" i="0" dirty="0">
                <a:effectLst/>
                <a:latin typeface="Söhne"/>
              </a:rPr>
              <a:t>Control Costs</a:t>
            </a:r>
          </a:p>
          <a:p>
            <a:r>
              <a:rPr lang="en-US" b="0" i="0" dirty="0">
                <a:solidFill>
                  <a:srgbClr val="374151"/>
                </a:solidFill>
                <a:effectLst/>
                <a:latin typeface="Söhne"/>
              </a:rPr>
              <a:t>Monitor and control project costs. This involves tracking project expenditures against the approved budget and making adjustments as necessary.</a:t>
            </a:r>
            <a:endParaRPr lang="en-US" b="1" dirty="0">
              <a:solidFill>
                <a:srgbClr val="374151"/>
              </a:solidFill>
              <a:latin typeface="Söhne"/>
            </a:endParaRPr>
          </a:p>
          <a:p>
            <a:r>
              <a:rPr lang="en-US" b="1" i="0" dirty="0">
                <a:effectLst/>
                <a:latin typeface="Söhne"/>
              </a:rPr>
              <a:t>Perform Quality Control</a:t>
            </a:r>
            <a:endParaRPr lang="en-US" b="1" i="0" dirty="0">
              <a:solidFill>
                <a:srgbClr val="374151"/>
              </a:solidFill>
              <a:effectLst/>
              <a:latin typeface="Söhne"/>
            </a:endParaRPr>
          </a:p>
          <a:p>
            <a:r>
              <a:rPr lang="en-US" b="0" i="0" dirty="0">
                <a:solidFill>
                  <a:srgbClr val="374151"/>
                </a:solidFill>
                <a:effectLst/>
                <a:latin typeface="Söhne"/>
              </a:rPr>
              <a:t>Monitor and verify that project deliverables meet the specified quality standards. This involves inspecting, testing, and validating project outputs.</a:t>
            </a:r>
            <a:endParaRPr lang="en-US" b="1" dirty="0">
              <a:solidFill>
                <a:srgbClr val="374151"/>
              </a:solidFill>
              <a:latin typeface="Söhne"/>
            </a:endParaRPr>
          </a:p>
          <a:p>
            <a:r>
              <a:rPr lang="en-US" b="1" i="0" dirty="0">
                <a:effectLst/>
                <a:latin typeface="Söhne"/>
              </a:rPr>
              <a:t>Report Performance</a:t>
            </a:r>
            <a:endParaRPr lang="en-US" b="1" i="0" dirty="0">
              <a:solidFill>
                <a:srgbClr val="374151"/>
              </a:solidFill>
              <a:effectLst/>
              <a:latin typeface="Söhne"/>
            </a:endParaRPr>
          </a:p>
          <a:p>
            <a:r>
              <a:rPr lang="en-US" b="0" i="0" dirty="0">
                <a:solidFill>
                  <a:srgbClr val="374151"/>
                </a:solidFill>
                <a:effectLst/>
                <a:latin typeface="Söhne"/>
              </a:rPr>
              <a:t>Communicate project status and performance to stakeholders. This involves preparing regular performance reports, which may include key performance indicators, progress updates, and forecasts.</a:t>
            </a:r>
          </a:p>
          <a:p>
            <a:r>
              <a:rPr lang="en-US" b="1" i="0" dirty="0">
                <a:effectLst/>
                <a:latin typeface="Söhne"/>
              </a:rPr>
              <a:t>Monitor and Control Risks</a:t>
            </a:r>
          </a:p>
          <a:p>
            <a:r>
              <a:rPr lang="en-US" b="0" i="0" dirty="0">
                <a:solidFill>
                  <a:srgbClr val="374151"/>
                </a:solidFill>
                <a:effectLst/>
                <a:latin typeface="Söhne"/>
              </a:rPr>
              <a:t>Continuously assess and respond to project risks. This involves tracking identified risks, implementing risk response plans, and identifying new risks as the project progresses.</a:t>
            </a:r>
          </a:p>
          <a:p>
            <a:r>
              <a:rPr lang="en-US" b="1" i="0" dirty="0">
                <a:effectLst/>
                <a:latin typeface="Söhne"/>
              </a:rPr>
              <a:t>Administer Procurements</a:t>
            </a:r>
          </a:p>
          <a:p>
            <a:r>
              <a:rPr lang="en-US" b="0" i="0" dirty="0">
                <a:solidFill>
                  <a:srgbClr val="374151"/>
                </a:solidFill>
                <a:effectLst/>
                <a:latin typeface="Söhne"/>
              </a:rPr>
              <a:t>Manage procurement relationships and contracts. This involves ensuring that vendors are meeting their contractual obligations and addressing any issues that may arise.</a:t>
            </a:r>
          </a:p>
          <a:p>
            <a:r>
              <a:rPr lang="en-US" b="1" i="0" dirty="0">
                <a:effectLst/>
                <a:latin typeface="Söhne"/>
              </a:rPr>
              <a:t>Monitor Stakeholder Engagement:</a:t>
            </a:r>
          </a:p>
          <a:p>
            <a:r>
              <a:rPr lang="en-US" b="0" i="0" dirty="0">
                <a:solidFill>
                  <a:srgbClr val="374151"/>
                </a:solidFill>
                <a:effectLst/>
                <a:latin typeface="Söhne"/>
              </a:rPr>
              <a:t>Track stakeholder engagement and adjust strategies as needed. This involves assessing the effectiveness of stakeholder communication and engagement activities.</a:t>
            </a:r>
            <a:endParaRPr lang="en-US" dirty="0"/>
          </a:p>
        </p:txBody>
      </p:sp>
    </p:spTree>
    <p:extLst>
      <p:ext uri="{BB962C8B-B14F-4D97-AF65-F5344CB8AC3E}">
        <p14:creationId xmlns:p14="http://schemas.microsoft.com/office/powerpoint/2010/main" val="13505117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83CA476-8F97-21C5-E0A6-FDC0B1ABD99C}"/>
              </a:ext>
            </a:extLst>
          </p:cNvPr>
          <p:cNvPicPr>
            <a:picLocks noGrp="1" noChangeAspect="1"/>
          </p:cNvPicPr>
          <p:nvPr>
            <p:ph idx="1"/>
          </p:nvPr>
        </p:nvPicPr>
        <p:blipFill>
          <a:blip r:embed="rId2"/>
          <a:stretch>
            <a:fillRect/>
          </a:stretch>
        </p:blipFill>
        <p:spPr>
          <a:xfrm>
            <a:off x="643467" y="716365"/>
            <a:ext cx="10905066" cy="5425269"/>
          </a:xfrm>
          <a:prstGeom prst="rect">
            <a:avLst/>
          </a:prstGeom>
        </p:spPr>
      </p:pic>
    </p:spTree>
    <p:extLst>
      <p:ext uri="{BB962C8B-B14F-4D97-AF65-F5344CB8AC3E}">
        <p14:creationId xmlns:p14="http://schemas.microsoft.com/office/powerpoint/2010/main" val="13089660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ED5F504-19FD-7336-662C-74220BED5C57}"/>
              </a:ext>
            </a:extLst>
          </p:cNvPr>
          <p:cNvPicPr>
            <a:picLocks noGrp="1" noChangeAspect="1"/>
          </p:cNvPicPr>
          <p:nvPr>
            <p:ph idx="1"/>
          </p:nvPr>
        </p:nvPicPr>
        <p:blipFill>
          <a:blip r:embed="rId2"/>
          <a:stretch>
            <a:fillRect/>
          </a:stretch>
        </p:blipFill>
        <p:spPr>
          <a:xfrm>
            <a:off x="764834" y="643466"/>
            <a:ext cx="10662332" cy="5571067"/>
          </a:xfrm>
          <a:prstGeom prst="rect">
            <a:avLst/>
          </a:prstGeom>
        </p:spPr>
      </p:pic>
    </p:spTree>
    <p:extLst>
      <p:ext uri="{BB962C8B-B14F-4D97-AF65-F5344CB8AC3E}">
        <p14:creationId xmlns:p14="http://schemas.microsoft.com/office/powerpoint/2010/main" val="13551569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AE9C9-118B-88C3-5CB1-0CF38511CA23}"/>
              </a:ext>
            </a:extLst>
          </p:cNvPr>
          <p:cNvSpPr>
            <a:spLocks noGrp="1"/>
          </p:cNvSpPr>
          <p:nvPr>
            <p:ph type="title"/>
          </p:nvPr>
        </p:nvSpPr>
        <p:spPr/>
        <p:txBody>
          <a:bodyPr/>
          <a:lstStyle/>
          <a:p>
            <a:r>
              <a:rPr lang="en-US" dirty="0"/>
              <a:t>Project Closing</a:t>
            </a:r>
          </a:p>
        </p:txBody>
      </p:sp>
      <p:sp>
        <p:nvSpPr>
          <p:cNvPr id="3" name="Content Placeholder 2">
            <a:extLst>
              <a:ext uri="{FF2B5EF4-FFF2-40B4-BE49-F238E27FC236}">
                <a16:creationId xmlns:a16="http://schemas.microsoft.com/office/drawing/2014/main" id="{70FA6DC4-7A49-235F-8601-A8FA57650D78}"/>
              </a:ext>
            </a:extLst>
          </p:cNvPr>
          <p:cNvSpPr>
            <a:spLocks noGrp="1"/>
          </p:cNvSpPr>
          <p:nvPr>
            <p:ph idx="1"/>
          </p:nvPr>
        </p:nvSpPr>
        <p:spPr/>
        <p:txBody>
          <a:bodyPr>
            <a:normAutofit fontScale="70000" lnSpcReduction="20000"/>
          </a:bodyPr>
          <a:lstStyle/>
          <a:p>
            <a:r>
              <a:rPr lang="en-US" b="0" i="0" dirty="0">
                <a:solidFill>
                  <a:srgbClr val="374151"/>
                </a:solidFill>
                <a:effectLst/>
                <a:latin typeface="Söhne"/>
              </a:rPr>
              <a:t>The Project Closing phase is the final stage in the project management life cycle, and it involves completing all project activities, obtaining customer or stakeholder acceptance, and formally closing out the project.</a:t>
            </a:r>
          </a:p>
          <a:p>
            <a:r>
              <a:rPr lang="en-US" b="1" i="0" dirty="0">
                <a:effectLst/>
                <a:latin typeface="Söhne"/>
              </a:rPr>
              <a:t>Close Project or Phase</a:t>
            </a:r>
            <a:endParaRPr lang="en-US" dirty="0">
              <a:solidFill>
                <a:srgbClr val="374151"/>
              </a:solidFill>
              <a:latin typeface="Söhne"/>
            </a:endParaRPr>
          </a:p>
          <a:p>
            <a:r>
              <a:rPr lang="en-US" b="0" i="0" dirty="0">
                <a:solidFill>
                  <a:srgbClr val="374151"/>
                </a:solidFill>
                <a:effectLst/>
                <a:latin typeface="Söhne"/>
              </a:rPr>
              <a:t>Finalize all project activities, deliverables, and documentation. Obtain formal acceptance from the customer or stakeholders that the project objectives have been met.</a:t>
            </a:r>
          </a:p>
          <a:p>
            <a:r>
              <a:rPr lang="en-US" b="1" i="0" dirty="0">
                <a:effectLst/>
                <a:latin typeface="Söhne"/>
              </a:rPr>
              <a:t>Close Procurements</a:t>
            </a:r>
            <a:endParaRPr lang="en-US" dirty="0">
              <a:solidFill>
                <a:srgbClr val="374151"/>
              </a:solidFill>
              <a:latin typeface="Söhne"/>
            </a:endParaRPr>
          </a:p>
          <a:p>
            <a:r>
              <a:rPr lang="en-US" b="0" i="0" dirty="0">
                <a:solidFill>
                  <a:srgbClr val="374151"/>
                </a:solidFill>
                <a:effectLst/>
                <a:latin typeface="Söhne"/>
              </a:rPr>
              <a:t>Complete and settle any remaining procurements. This involves ensuring that all contractual obligations have been met, final payments are made, and contracts are officially closed.</a:t>
            </a:r>
          </a:p>
          <a:p>
            <a:r>
              <a:rPr lang="en-US" b="1" i="0" dirty="0">
                <a:effectLst/>
                <a:latin typeface="Söhne"/>
              </a:rPr>
              <a:t>Perform Final Performance Reporting</a:t>
            </a:r>
          </a:p>
          <a:p>
            <a:r>
              <a:rPr lang="en-US" b="0" i="0" dirty="0">
                <a:solidFill>
                  <a:srgbClr val="374151"/>
                </a:solidFill>
                <a:effectLst/>
                <a:latin typeface="Söhne"/>
              </a:rPr>
              <a:t>Summarize and communicate the final project performance. This involves comparing planned performance with actual performance and documenting key project metrics and achievements.</a:t>
            </a:r>
          </a:p>
          <a:p>
            <a:r>
              <a:rPr lang="en-US" b="1" i="0" dirty="0">
                <a:effectLst/>
                <a:latin typeface="Söhne"/>
              </a:rPr>
              <a:t>Archive Project Documents</a:t>
            </a:r>
          </a:p>
          <a:p>
            <a:r>
              <a:rPr lang="en-US" b="0" i="0" dirty="0">
                <a:solidFill>
                  <a:srgbClr val="374151"/>
                </a:solidFill>
                <a:effectLst/>
                <a:latin typeface="Söhne"/>
              </a:rPr>
              <a:t>Organize and store all project documentation in a central repository. This involves archiving project plans, reports, contracts, and other relevant documents for future reference.</a:t>
            </a:r>
            <a:endParaRPr lang="en-US" b="1" dirty="0">
              <a:solidFill>
                <a:srgbClr val="374151"/>
              </a:solidFill>
              <a:latin typeface="Söhne"/>
            </a:endParaRPr>
          </a:p>
        </p:txBody>
      </p:sp>
    </p:spTree>
    <p:extLst>
      <p:ext uri="{BB962C8B-B14F-4D97-AF65-F5344CB8AC3E}">
        <p14:creationId xmlns:p14="http://schemas.microsoft.com/office/powerpoint/2010/main" val="37126009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AE9C9-118B-88C3-5CB1-0CF38511CA23}"/>
              </a:ext>
            </a:extLst>
          </p:cNvPr>
          <p:cNvSpPr>
            <a:spLocks noGrp="1"/>
          </p:cNvSpPr>
          <p:nvPr>
            <p:ph type="title"/>
          </p:nvPr>
        </p:nvSpPr>
        <p:spPr/>
        <p:txBody>
          <a:bodyPr/>
          <a:lstStyle/>
          <a:p>
            <a:r>
              <a:rPr lang="en-US" dirty="0"/>
              <a:t>Project Closing</a:t>
            </a:r>
          </a:p>
        </p:txBody>
      </p:sp>
      <p:sp>
        <p:nvSpPr>
          <p:cNvPr id="3" name="Content Placeholder 2">
            <a:extLst>
              <a:ext uri="{FF2B5EF4-FFF2-40B4-BE49-F238E27FC236}">
                <a16:creationId xmlns:a16="http://schemas.microsoft.com/office/drawing/2014/main" id="{70FA6DC4-7A49-235F-8601-A8FA57650D78}"/>
              </a:ext>
            </a:extLst>
          </p:cNvPr>
          <p:cNvSpPr>
            <a:spLocks noGrp="1"/>
          </p:cNvSpPr>
          <p:nvPr>
            <p:ph idx="1"/>
          </p:nvPr>
        </p:nvSpPr>
        <p:spPr/>
        <p:txBody>
          <a:bodyPr>
            <a:normAutofit fontScale="70000" lnSpcReduction="20000"/>
          </a:bodyPr>
          <a:lstStyle/>
          <a:p>
            <a:r>
              <a:rPr lang="en-US" b="1" i="0" dirty="0">
                <a:effectLst/>
                <a:latin typeface="Söhne"/>
              </a:rPr>
              <a:t>Obtain Formal Acceptance:</a:t>
            </a:r>
          </a:p>
          <a:p>
            <a:r>
              <a:rPr lang="en-US" b="0" i="0" dirty="0">
                <a:solidFill>
                  <a:srgbClr val="374151"/>
                </a:solidFill>
                <a:effectLst/>
                <a:latin typeface="Söhne"/>
              </a:rPr>
              <a:t>Obtain formal acceptance of the project deliverables from the customer or stakeholders. This involves ensuring that the project has met the agreed-upon criteria and that all parties are satisfied with the outcomes.</a:t>
            </a:r>
            <a:endParaRPr lang="en-US" dirty="0"/>
          </a:p>
          <a:p>
            <a:r>
              <a:rPr lang="en-US" b="1" i="0" dirty="0">
                <a:effectLst/>
                <a:latin typeface="Söhne"/>
              </a:rPr>
              <a:t>Release Project Resources</a:t>
            </a:r>
          </a:p>
          <a:p>
            <a:r>
              <a:rPr lang="en-US" b="0" i="0" dirty="0">
                <a:solidFill>
                  <a:srgbClr val="374151"/>
                </a:solidFill>
                <a:effectLst/>
                <a:latin typeface="Söhne"/>
              </a:rPr>
              <a:t>Release project team members and resources. This involves formally notifying team members of their completion of project assignments and releasing any project-related resources, such as equipment or facilities.</a:t>
            </a:r>
            <a:endParaRPr lang="en-US" b="1" dirty="0">
              <a:solidFill>
                <a:srgbClr val="374151"/>
              </a:solidFill>
              <a:latin typeface="Söhne"/>
            </a:endParaRPr>
          </a:p>
          <a:p>
            <a:r>
              <a:rPr lang="en-US" b="1" i="0" dirty="0">
                <a:effectLst/>
                <a:latin typeface="Söhne"/>
              </a:rPr>
              <a:t>Close Out Contracts</a:t>
            </a:r>
          </a:p>
          <a:p>
            <a:r>
              <a:rPr lang="en-US" b="0" i="0" dirty="0">
                <a:solidFill>
                  <a:srgbClr val="374151"/>
                </a:solidFill>
                <a:effectLst/>
                <a:latin typeface="Söhne"/>
              </a:rPr>
              <a:t>Complete and close out all contractual agreements related to the project. This involves settling any outstanding contractual issues, making final payments, and obtaining formal closure from vendors or suppliers.</a:t>
            </a:r>
          </a:p>
          <a:p>
            <a:r>
              <a:rPr lang="en-US" b="1" i="0" dirty="0">
                <a:effectLst/>
                <a:latin typeface="Söhne"/>
              </a:rPr>
              <a:t>Conduct Post-Implementation Review:</a:t>
            </a:r>
          </a:p>
          <a:p>
            <a:r>
              <a:rPr lang="en-US" b="0" i="0" dirty="0">
                <a:solidFill>
                  <a:srgbClr val="374151"/>
                </a:solidFill>
                <a:effectLst/>
                <a:latin typeface="Söhne"/>
              </a:rPr>
              <a:t>Evaluate the project's overall success and performance. This involves conducting a post-implementation review to identify lessons learned, best practices, and areas for improvement.</a:t>
            </a:r>
            <a:endParaRPr lang="en-US" dirty="0"/>
          </a:p>
        </p:txBody>
      </p:sp>
    </p:spTree>
    <p:extLst>
      <p:ext uri="{BB962C8B-B14F-4D97-AF65-F5344CB8AC3E}">
        <p14:creationId xmlns:p14="http://schemas.microsoft.com/office/powerpoint/2010/main" val="17727520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B29F0-B123-CD0C-BFA8-57CE80717ACD}"/>
              </a:ext>
            </a:extLst>
          </p:cNvPr>
          <p:cNvSpPr>
            <a:spLocks noGrp="1"/>
          </p:cNvSpPr>
          <p:nvPr>
            <p:ph type="title"/>
          </p:nvPr>
        </p:nvSpPr>
        <p:spPr/>
        <p:txBody>
          <a:bodyPr/>
          <a:lstStyle/>
          <a:p>
            <a:r>
              <a:rPr lang="en-US" b="1" i="0" dirty="0">
                <a:effectLst/>
                <a:latin typeface="Söhne"/>
              </a:rPr>
              <a:t>Key Considerations:</a:t>
            </a:r>
            <a:br>
              <a:rPr lang="en-US" b="1" i="0" dirty="0">
                <a:effectLst/>
                <a:latin typeface="Söhne"/>
              </a:rPr>
            </a:br>
            <a:endParaRPr lang="en-US" dirty="0"/>
          </a:p>
        </p:txBody>
      </p:sp>
      <p:sp>
        <p:nvSpPr>
          <p:cNvPr id="3" name="Content Placeholder 2">
            <a:extLst>
              <a:ext uri="{FF2B5EF4-FFF2-40B4-BE49-F238E27FC236}">
                <a16:creationId xmlns:a16="http://schemas.microsoft.com/office/drawing/2014/main" id="{D2A5E099-A6F9-6332-1E1D-107BD8C517D8}"/>
              </a:ext>
            </a:extLst>
          </p:cNvPr>
          <p:cNvSpPr>
            <a:spLocks noGrp="1"/>
          </p:cNvSpPr>
          <p:nvPr>
            <p:ph idx="1"/>
          </p:nvPr>
        </p:nvSpPr>
        <p:spPr/>
        <p:txBody>
          <a:bodyPr>
            <a:normAutofit fontScale="77500" lnSpcReduction="20000"/>
          </a:bodyPr>
          <a:lstStyle/>
          <a:p>
            <a:pPr algn="l">
              <a:buFont typeface="+mj-lt"/>
              <a:buAutoNum type="arabicPeriod"/>
            </a:pPr>
            <a:r>
              <a:rPr lang="en-US" b="1" i="0" dirty="0">
                <a:solidFill>
                  <a:srgbClr val="374151"/>
                </a:solidFill>
                <a:effectLst/>
                <a:latin typeface="Söhne"/>
              </a:rPr>
              <a:t>Customer Sign-Off:</a:t>
            </a:r>
            <a:endParaRPr lang="en-US" b="0" i="0" dirty="0">
              <a:solidFill>
                <a:srgbClr val="374151"/>
              </a:solidFill>
              <a:effectLst/>
              <a:latin typeface="Söhne"/>
            </a:endParaRPr>
          </a:p>
          <a:p>
            <a:pPr marL="457200" lvl="1" indent="0" algn="l">
              <a:buNone/>
            </a:pPr>
            <a:r>
              <a:rPr lang="en-US" b="0" i="0" dirty="0">
                <a:solidFill>
                  <a:srgbClr val="374151"/>
                </a:solidFill>
                <a:effectLst/>
                <a:latin typeface="Söhne"/>
              </a:rPr>
              <a:t>Obtain formal sign-off and acceptance from the customer or stakeholders. This involves ensuring that the project outcomes meet their expectations and requirements.</a:t>
            </a:r>
          </a:p>
          <a:p>
            <a:pPr algn="l">
              <a:buFont typeface="+mj-lt"/>
              <a:buAutoNum type="arabicPeriod"/>
            </a:pPr>
            <a:r>
              <a:rPr lang="en-US" b="1" i="0" dirty="0">
                <a:solidFill>
                  <a:srgbClr val="374151"/>
                </a:solidFill>
                <a:effectLst/>
                <a:latin typeface="Söhne"/>
              </a:rPr>
              <a:t>Lessons Learned:</a:t>
            </a:r>
            <a:endParaRPr lang="en-US" b="0" i="0" dirty="0">
              <a:solidFill>
                <a:srgbClr val="374151"/>
              </a:solidFill>
              <a:effectLst/>
              <a:latin typeface="Söhne"/>
            </a:endParaRPr>
          </a:p>
          <a:p>
            <a:pPr marL="457200" lvl="1" indent="0" algn="l">
              <a:buNone/>
            </a:pPr>
            <a:r>
              <a:rPr lang="en-US" b="0" i="0" dirty="0">
                <a:solidFill>
                  <a:srgbClr val="374151"/>
                </a:solidFill>
                <a:effectLst/>
                <a:latin typeface="Söhne"/>
              </a:rPr>
              <a:t>Conduct a formal lessons learned session to capture insights from the project. This involves documenting what worked well, what could be improved, and recommendations for future projects.</a:t>
            </a:r>
          </a:p>
          <a:p>
            <a:pPr algn="l">
              <a:buFont typeface="+mj-lt"/>
              <a:buAutoNum type="arabicPeriod"/>
            </a:pPr>
            <a:r>
              <a:rPr lang="en-US" b="1" i="0" dirty="0">
                <a:solidFill>
                  <a:srgbClr val="374151"/>
                </a:solidFill>
                <a:effectLst/>
                <a:latin typeface="Söhne"/>
              </a:rPr>
              <a:t>Project Closure Report:</a:t>
            </a:r>
            <a:endParaRPr lang="en-US" b="0" i="0" dirty="0">
              <a:solidFill>
                <a:srgbClr val="374151"/>
              </a:solidFill>
              <a:effectLst/>
              <a:latin typeface="Söhne"/>
            </a:endParaRPr>
          </a:p>
          <a:p>
            <a:pPr marL="457200" lvl="1" indent="0" algn="l">
              <a:buNone/>
            </a:pPr>
            <a:r>
              <a:rPr lang="en-US" b="0" i="0" dirty="0">
                <a:solidFill>
                  <a:srgbClr val="374151"/>
                </a:solidFill>
                <a:effectLst/>
                <a:latin typeface="Söhne"/>
              </a:rPr>
              <a:t>Prepare a project closure report. This document summarizes the project's performance, achievements, challenges, and recommendations for future projects.</a:t>
            </a:r>
          </a:p>
          <a:p>
            <a:pPr algn="l">
              <a:buFont typeface="+mj-lt"/>
              <a:buAutoNum type="arabicPeriod"/>
            </a:pPr>
            <a:r>
              <a:rPr lang="en-US" b="1" i="0" dirty="0">
                <a:solidFill>
                  <a:srgbClr val="374151"/>
                </a:solidFill>
                <a:effectLst/>
                <a:latin typeface="Söhne"/>
              </a:rPr>
              <a:t>Resource Reassignment:</a:t>
            </a:r>
            <a:endParaRPr lang="en-US" b="0" i="0" dirty="0">
              <a:solidFill>
                <a:srgbClr val="374151"/>
              </a:solidFill>
              <a:effectLst/>
              <a:latin typeface="Söhne"/>
            </a:endParaRPr>
          </a:p>
          <a:p>
            <a:pPr marL="457200" lvl="1" indent="0" algn="l">
              <a:buNone/>
            </a:pPr>
            <a:r>
              <a:rPr lang="en-US" b="0" i="0" dirty="0">
                <a:solidFill>
                  <a:srgbClr val="374151"/>
                </a:solidFill>
                <a:effectLst/>
                <a:latin typeface="Söhne"/>
              </a:rPr>
              <a:t>Reassign project team members to new projects or roles. This involves communicating future assignments and providing support for transitioning team members.</a:t>
            </a:r>
          </a:p>
          <a:p>
            <a:pPr algn="l">
              <a:buFont typeface="+mj-lt"/>
              <a:buAutoNum type="arabicPeriod"/>
            </a:pPr>
            <a:r>
              <a:rPr lang="en-US" b="1" i="0" dirty="0">
                <a:solidFill>
                  <a:srgbClr val="374151"/>
                </a:solidFill>
                <a:effectLst/>
                <a:latin typeface="Söhne"/>
              </a:rPr>
              <a:t>Celebration and Recognition:</a:t>
            </a:r>
            <a:endParaRPr lang="en-US" b="0" i="0" dirty="0">
              <a:solidFill>
                <a:srgbClr val="374151"/>
              </a:solidFill>
              <a:effectLst/>
              <a:latin typeface="Söhne"/>
            </a:endParaRPr>
          </a:p>
          <a:p>
            <a:pPr marL="457200" lvl="1" indent="0" algn="l">
              <a:buNone/>
            </a:pPr>
            <a:r>
              <a:rPr lang="en-US" b="0" i="0" dirty="0">
                <a:solidFill>
                  <a:srgbClr val="374151"/>
                </a:solidFill>
                <a:effectLst/>
                <a:latin typeface="Söhne"/>
              </a:rPr>
              <a:t>Celebrate the project's success and recognize the contributions of the project team. This involves acknowledging achievements, milestones, and the hard work of team members.</a:t>
            </a:r>
          </a:p>
          <a:p>
            <a:endParaRPr lang="en-US" dirty="0"/>
          </a:p>
        </p:txBody>
      </p:sp>
    </p:spTree>
    <p:extLst>
      <p:ext uri="{BB962C8B-B14F-4D97-AF65-F5344CB8AC3E}">
        <p14:creationId xmlns:p14="http://schemas.microsoft.com/office/powerpoint/2010/main" val="33071052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B29F0-B123-CD0C-BFA8-57CE80717ACD}"/>
              </a:ext>
            </a:extLst>
          </p:cNvPr>
          <p:cNvSpPr>
            <a:spLocks noGrp="1"/>
          </p:cNvSpPr>
          <p:nvPr>
            <p:ph type="title"/>
          </p:nvPr>
        </p:nvSpPr>
        <p:spPr/>
        <p:txBody>
          <a:bodyPr/>
          <a:lstStyle/>
          <a:p>
            <a:r>
              <a:rPr lang="en-US" b="1" i="0" dirty="0">
                <a:effectLst/>
                <a:latin typeface="Söhne"/>
              </a:rPr>
              <a:t>Key Considerations:</a:t>
            </a:r>
            <a:br>
              <a:rPr lang="en-US" b="1" i="0" dirty="0">
                <a:effectLst/>
                <a:latin typeface="Söhne"/>
              </a:rPr>
            </a:br>
            <a:endParaRPr lang="en-US" dirty="0"/>
          </a:p>
        </p:txBody>
      </p:sp>
      <p:sp>
        <p:nvSpPr>
          <p:cNvPr id="3" name="Content Placeholder 2">
            <a:extLst>
              <a:ext uri="{FF2B5EF4-FFF2-40B4-BE49-F238E27FC236}">
                <a16:creationId xmlns:a16="http://schemas.microsoft.com/office/drawing/2014/main" id="{D2A5E099-A6F9-6332-1E1D-107BD8C517D8}"/>
              </a:ext>
            </a:extLst>
          </p:cNvPr>
          <p:cNvSpPr>
            <a:spLocks noGrp="1"/>
          </p:cNvSpPr>
          <p:nvPr>
            <p:ph idx="1"/>
          </p:nvPr>
        </p:nvSpPr>
        <p:spPr/>
        <p:txBody>
          <a:bodyPr>
            <a:normAutofit fontScale="62500" lnSpcReduction="20000"/>
          </a:bodyPr>
          <a:lstStyle/>
          <a:p>
            <a:pPr algn="l">
              <a:buFont typeface="+mj-lt"/>
              <a:buAutoNum type="arabicPeriod"/>
            </a:pPr>
            <a:r>
              <a:rPr lang="en-US" b="1" i="0" dirty="0">
                <a:solidFill>
                  <a:srgbClr val="374151"/>
                </a:solidFill>
                <a:effectLst/>
                <a:latin typeface="Söhne"/>
              </a:rPr>
              <a:t>Customer Sign-Off:</a:t>
            </a:r>
            <a:endParaRPr lang="en-US" b="0" i="0" dirty="0">
              <a:solidFill>
                <a:srgbClr val="374151"/>
              </a:solidFill>
              <a:effectLst/>
              <a:latin typeface="Söhne"/>
            </a:endParaRPr>
          </a:p>
          <a:p>
            <a:pPr marL="457200" lvl="1" indent="0" algn="l">
              <a:buNone/>
            </a:pPr>
            <a:r>
              <a:rPr lang="en-US" b="0" i="0" dirty="0">
                <a:solidFill>
                  <a:srgbClr val="374151"/>
                </a:solidFill>
                <a:effectLst/>
                <a:latin typeface="Söhne"/>
              </a:rPr>
              <a:t>Obtain formal sign-off and acceptance from the customer or stakeholders. This involves ensuring that the project outcomes meet their expectations and requirements.</a:t>
            </a:r>
          </a:p>
          <a:p>
            <a:pPr algn="l">
              <a:buFont typeface="+mj-lt"/>
              <a:buAutoNum type="arabicPeriod"/>
            </a:pPr>
            <a:r>
              <a:rPr lang="en-US" b="1" i="0" dirty="0">
                <a:solidFill>
                  <a:srgbClr val="374151"/>
                </a:solidFill>
                <a:effectLst/>
                <a:latin typeface="Söhne"/>
              </a:rPr>
              <a:t>Lessons Learned:</a:t>
            </a:r>
            <a:endParaRPr lang="en-US" b="0" i="0" dirty="0">
              <a:solidFill>
                <a:srgbClr val="374151"/>
              </a:solidFill>
              <a:effectLst/>
              <a:latin typeface="Söhne"/>
            </a:endParaRPr>
          </a:p>
          <a:p>
            <a:pPr marL="457200" lvl="1" indent="0" algn="l">
              <a:buNone/>
            </a:pPr>
            <a:r>
              <a:rPr lang="en-US" b="0" i="0" dirty="0">
                <a:solidFill>
                  <a:srgbClr val="374151"/>
                </a:solidFill>
                <a:effectLst/>
                <a:latin typeface="Söhne"/>
              </a:rPr>
              <a:t>Conduct a formal lessons learned session to capture insights from the project. This involves documenting what worked well, what could be improved, and recommendations for future projects.</a:t>
            </a:r>
          </a:p>
          <a:p>
            <a:pPr algn="l">
              <a:buFont typeface="+mj-lt"/>
              <a:buAutoNum type="arabicPeriod"/>
            </a:pPr>
            <a:r>
              <a:rPr lang="en-US" b="1" i="0" dirty="0">
                <a:solidFill>
                  <a:srgbClr val="374151"/>
                </a:solidFill>
                <a:effectLst/>
                <a:latin typeface="Söhne"/>
              </a:rPr>
              <a:t>Project Closure Report:</a:t>
            </a:r>
            <a:endParaRPr lang="en-US" b="0" i="0" dirty="0">
              <a:solidFill>
                <a:srgbClr val="374151"/>
              </a:solidFill>
              <a:effectLst/>
              <a:latin typeface="Söhne"/>
            </a:endParaRPr>
          </a:p>
          <a:p>
            <a:pPr marL="457200" lvl="1" indent="0" algn="l">
              <a:buNone/>
            </a:pPr>
            <a:r>
              <a:rPr lang="en-US" b="0" i="0" dirty="0">
                <a:solidFill>
                  <a:srgbClr val="374151"/>
                </a:solidFill>
                <a:effectLst/>
                <a:latin typeface="Söhne"/>
              </a:rPr>
              <a:t>Prepare a project closure report. This document summarizes the project's performance, achievements, challenges, and recommendations for future projects.</a:t>
            </a:r>
          </a:p>
          <a:p>
            <a:pPr algn="l">
              <a:buFont typeface="+mj-lt"/>
              <a:buAutoNum type="arabicPeriod"/>
            </a:pPr>
            <a:r>
              <a:rPr lang="en-US" b="1" i="0" dirty="0">
                <a:solidFill>
                  <a:srgbClr val="374151"/>
                </a:solidFill>
                <a:effectLst/>
                <a:latin typeface="Söhne"/>
              </a:rPr>
              <a:t>Resource Reassignment:</a:t>
            </a:r>
            <a:endParaRPr lang="en-US" b="0" i="0" dirty="0">
              <a:solidFill>
                <a:srgbClr val="374151"/>
              </a:solidFill>
              <a:effectLst/>
              <a:latin typeface="Söhne"/>
            </a:endParaRPr>
          </a:p>
          <a:p>
            <a:pPr marL="457200" lvl="1" indent="0" algn="l">
              <a:buNone/>
            </a:pPr>
            <a:r>
              <a:rPr lang="en-US" b="0" i="0" dirty="0">
                <a:solidFill>
                  <a:srgbClr val="374151"/>
                </a:solidFill>
                <a:effectLst/>
                <a:latin typeface="Söhne"/>
              </a:rPr>
              <a:t>Reassign project team members to new projects or roles. This involves communicating future assignments and providing support for transitioning team members.</a:t>
            </a:r>
          </a:p>
          <a:p>
            <a:pPr algn="l">
              <a:buFont typeface="+mj-lt"/>
              <a:buAutoNum type="arabicPeriod"/>
            </a:pPr>
            <a:r>
              <a:rPr lang="en-US" b="1" i="0" dirty="0">
                <a:solidFill>
                  <a:srgbClr val="374151"/>
                </a:solidFill>
                <a:effectLst/>
                <a:latin typeface="Söhne"/>
              </a:rPr>
              <a:t>Celebration and Recognition:</a:t>
            </a:r>
            <a:endParaRPr lang="en-US" b="0" i="0" dirty="0">
              <a:solidFill>
                <a:srgbClr val="374151"/>
              </a:solidFill>
              <a:effectLst/>
              <a:latin typeface="Söhne"/>
            </a:endParaRPr>
          </a:p>
          <a:p>
            <a:pPr marL="457200" lvl="1" indent="0" algn="l">
              <a:buNone/>
            </a:pPr>
            <a:r>
              <a:rPr lang="en-US" b="0" i="0" dirty="0">
                <a:solidFill>
                  <a:srgbClr val="374151"/>
                </a:solidFill>
                <a:effectLst/>
                <a:latin typeface="Söhne"/>
              </a:rPr>
              <a:t>Celebrate the project's success and recognize the contributions of the project team. This involves acknowledging achievements, milestones, and the hard work of team members.</a:t>
            </a:r>
          </a:p>
          <a:p>
            <a:pPr algn="l">
              <a:buFont typeface="+mj-lt"/>
              <a:buAutoNum type="arabicPeriod"/>
            </a:pPr>
            <a:r>
              <a:rPr lang="en-US" b="1" i="0" dirty="0">
                <a:solidFill>
                  <a:srgbClr val="374151"/>
                </a:solidFill>
                <a:effectLst/>
                <a:latin typeface="Söhne"/>
              </a:rPr>
              <a:t>Feedback and Evaluation:</a:t>
            </a:r>
            <a:endParaRPr lang="en-US" b="0" i="0" dirty="0">
              <a:solidFill>
                <a:srgbClr val="374151"/>
              </a:solidFill>
              <a:effectLst/>
              <a:latin typeface="Söhne"/>
            </a:endParaRPr>
          </a:p>
          <a:p>
            <a:pPr marL="457200" lvl="1" indent="0" algn="l">
              <a:buNone/>
            </a:pPr>
            <a:r>
              <a:rPr lang="en-US" b="0" i="0" dirty="0">
                <a:solidFill>
                  <a:srgbClr val="374151"/>
                </a:solidFill>
                <a:effectLst/>
                <a:latin typeface="Söhne"/>
              </a:rPr>
              <a:t>Collect feedback from project team members, stakeholders, and other relevant parties. This involves evaluating the project's processes, outcomes, and the effectiveness of project management practices.</a:t>
            </a:r>
          </a:p>
          <a:p>
            <a:endParaRPr lang="en-US" dirty="0"/>
          </a:p>
        </p:txBody>
      </p:sp>
    </p:spTree>
    <p:extLst>
      <p:ext uri="{BB962C8B-B14F-4D97-AF65-F5344CB8AC3E}">
        <p14:creationId xmlns:p14="http://schemas.microsoft.com/office/powerpoint/2010/main" val="38051555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83EC6B81-51AD-81DC-D288-BEBC0345EDE1}"/>
              </a:ext>
            </a:extLst>
          </p:cNvPr>
          <p:cNvPicPr>
            <a:picLocks noGrp="1" noChangeAspect="1"/>
          </p:cNvPicPr>
          <p:nvPr>
            <p:ph idx="1"/>
          </p:nvPr>
        </p:nvPicPr>
        <p:blipFill>
          <a:blip r:embed="rId2"/>
          <a:stretch>
            <a:fillRect/>
          </a:stretch>
        </p:blipFill>
        <p:spPr>
          <a:xfrm>
            <a:off x="913612" y="643467"/>
            <a:ext cx="10364775"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04424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1B2B030-4738-4359-9E46-144B7C8BFF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 y="8300"/>
            <a:ext cx="12193117" cy="68497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E722B2DD-E14D-4972-9D98-5D6E61B1B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4AEE8039-F5E2-464F-A37D-3C4D07D280F4}"/>
              </a:ext>
            </a:extLst>
          </p:cNvPr>
          <p:cNvPicPr>
            <a:picLocks noGrp="1" noChangeAspect="1"/>
          </p:cNvPicPr>
          <p:nvPr>
            <p:ph idx="1"/>
          </p:nvPr>
        </p:nvPicPr>
        <p:blipFill rotWithShape="1">
          <a:blip r:embed="rId2"/>
          <a:srcRect l="565"/>
          <a:stretch/>
        </p:blipFill>
        <p:spPr>
          <a:xfrm>
            <a:off x="20" y="10"/>
            <a:ext cx="12191980" cy="6866290"/>
          </a:xfrm>
          <a:prstGeom prst="rect">
            <a:avLst/>
          </a:prstGeom>
        </p:spPr>
      </p:pic>
    </p:spTree>
    <p:extLst>
      <p:ext uri="{BB962C8B-B14F-4D97-AF65-F5344CB8AC3E}">
        <p14:creationId xmlns:p14="http://schemas.microsoft.com/office/powerpoint/2010/main" val="122547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EE57E6A8-9A8B-EBD2-0860-3CED9984368C}"/>
              </a:ext>
            </a:extLst>
          </p:cNvPr>
          <p:cNvPicPr>
            <a:picLocks noGrp="1" noChangeAspect="1"/>
          </p:cNvPicPr>
          <p:nvPr>
            <p:ph idx="1"/>
          </p:nvPr>
        </p:nvPicPr>
        <p:blipFill>
          <a:blip r:embed="rId2"/>
          <a:stretch>
            <a:fillRect/>
          </a:stretch>
        </p:blipFill>
        <p:spPr>
          <a:xfrm>
            <a:off x="1143940" y="643467"/>
            <a:ext cx="9904120"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1081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1B2B030-4738-4359-9E46-144B7C8BFF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 y="8300"/>
            <a:ext cx="12193117" cy="68497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E722B2DD-E14D-4972-9D98-5D6E61B1B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F8CBB565-DE92-628C-797F-5015732DD5DF}"/>
              </a:ext>
            </a:extLst>
          </p:cNvPr>
          <p:cNvPicPr>
            <a:picLocks noGrp="1" noChangeAspect="1"/>
          </p:cNvPicPr>
          <p:nvPr>
            <p:ph idx="1"/>
          </p:nvPr>
        </p:nvPicPr>
        <p:blipFill rotWithShape="1">
          <a:blip r:embed="rId2"/>
          <a:srcRect r="565"/>
          <a:stretch/>
        </p:blipFill>
        <p:spPr>
          <a:xfrm>
            <a:off x="20" y="10"/>
            <a:ext cx="12191980" cy="6866290"/>
          </a:xfrm>
          <a:prstGeom prst="rect">
            <a:avLst/>
          </a:prstGeom>
        </p:spPr>
      </p:pic>
    </p:spTree>
    <p:extLst>
      <p:ext uri="{BB962C8B-B14F-4D97-AF65-F5344CB8AC3E}">
        <p14:creationId xmlns:p14="http://schemas.microsoft.com/office/powerpoint/2010/main" val="2442225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1B2B030-4738-4359-9E46-144B7C8BFF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 y="8300"/>
            <a:ext cx="12193117" cy="68497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E722B2DD-E14D-4972-9D98-5D6E61B1B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0AA7F9A7-4B68-AA67-F3D5-FFC5EDB4AB32}"/>
              </a:ext>
            </a:extLst>
          </p:cNvPr>
          <p:cNvPicPr>
            <a:picLocks noGrp="1" noChangeAspect="1"/>
          </p:cNvPicPr>
          <p:nvPr>
            <p:ph idx="1"/>
          </p:nvPr>
        </p:nvPicPr>
        <p:blipFill rotWithShape="1">
          <a:blip r:embed="rId2"/>
          <a:srcRect t="761"/>
          <a:stretch/>
        </p:blipFill>
        <p:spPr>
          <a:xfrm>
            <a:off x="20" y="10"/>
            <a:ext cx="12191980" cy="6866290"/>
          </a:xfrm>
          <a:prstGeom prst="rect">
            <a:avLst/>
          </a:prstGeom>
        </p:spPr>
      </p:pic>
    </p:spTree>
    <p:extLst>
      <p:ext uri="{BB962C8B-B14F-4D97-AF65-F5344CB8AC3E}">
        <p14:creationId xmlns:p14="http://schemas.microsoft.com/office/powerpoint/2010/main" val="2430178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1B2B030-4738-4359-9E46-144B7C8BFF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 y="8300"/>
            <a:ext cx="12193117" cy="68497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E722B2DD-E14D-4972-9D98-5D6E61B1B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BF63F292-84A8-9C5C-44C8-6E86CBD5536D}"/>
              </a:ext>
            </a:extLst>
          </p:cNvPr>
          <p:cNvPicPr>
            <a:picLocks noGrp="1" noChangeAspect="1"/>
          </p:cNvPicPr>
          <p:nvPr>
            <p:ph idx="1"/>
          </p:nvPr>
        </p:nvPicPr>
        <p:blipFill rotWithShape="1">
          <a:blip r:embed="rId2"/>
          <a:srcRect b="322"/>
          <a:stretch/>
        </p:blipFill>
        <p:spPr>
          <a:xfrm>
            <a:off x="20" y="10"/>
            <a:ext cx="12191980" cy="6866290"/>
          </a:xfrm>
          <a:prstGeom prst="rect">
            <a:avLst/>
          </a:prstGeom>
        </p:spPr>
      </p:pic>
    </p:spTree>
    <p:extLst>
      <p:ext uri="{BB962C8B-B14F-4D97-AF65-F5344CB8AC3E}">
        <p14:creationId xmlns:p14="http://schemas.microsoft.com/office/powerpoint/2010/main" val="42380907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975</TotalTime>
  <Words>2680</Words>
  <Application>Microsoft Office PowerPoint</Application>
  <PresentationFormat>Widescreen</PresentationFormat>
  <Paragraphs>192</Paragraphs>
  <Slides>48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Calibri</vt:lpstr>
      <vt:lpstr>Calibri Light</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Charter</vt:lpstr>
      <vt:lpstr>PowerPoint Presentation</vt:lpstr>
      <vt:lpstr>PowerPoint Presentation</vt:lpstr>
      <vt:lpstr>PowerPoint Presentation</vt:lpstr>
      <vt:lpstr>Project Planning</vt:lpstr>
      <vt:lpstr>Project Planning</vt:lpstr>
      <vt:lpstr>Project Planning</vt:lpstr>
      <vt:lpstr>PowerPoint Presentation</vt:lpstr>
      <vt:lpstr>PowerPoint Presentation</vt:lpstr>
      <vt:lpstr>Work Breakdown Structure (WBS) </vt:lpstr>
      <vt:lpstr>PowerPoint Presentation</vt:lpstr>
      <vt:lpstr>PowerPoint Presentation</vt:lpstr>
      <vt:lpstr>PowerPoint Presentation</vt:lpstr>
      <vt:lpstr>Project Execution</vt:lpstr>
      <vt:lpstr>Project Execution</vt:lpstr>
      <vt:lpstr>Project Execution</vt:lpstr>
      <vt:lpstr>Key Considerations:</vt:lpstr>
      <vt:lpstr>Key Considerations:</vt:lpstr>
      <vt:lpstr>PowerPoint Presentation</vt:lpstr>
      <vt:lpstr>Project monitoring and controling</vt:lpstr>
      <vt:lpstr>Project monitoring and controlling</vt:lpstr>
      <vt:lpstr>PowerPoint Presentation</vt:lpstr>
      <vt:lpstr>PowerPoint Presentation</vt:lpstr>
      <vt:lpstr>Project Closing</vt:lpstr>
      <vt:lpstr>Project Closing</vt:lpstr>
      <vt:lpstr>Key Considerations: </vt:lpstr>
      <vt:lpstr>Key Considerations: </vt:lpstr>
      <vt:lpstr>PowerPoint Presentation</vt:lpstr>
    </vt:vector>
  </TitlesOfParts>
  <Company>Cotiviti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KC, Surendra</dc:creator>
  <cp:lastModifiedBy>KC, Surendra</cp:lastModifiedBy>
  <cp:revision>16</cp:revision>
  <dcterms:created xsi:type="dcterms:W3CDTF">2023-12-09T11:27:56Z</dcterms:created>
  <dcterms:modified xsi:type="dcterms:W3CDTF">2023-12-10T03:43:10Z</dcterms:modified>
</cp:coreProperties>
</file>